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61" r:id="rId4"/>
    <p:sldId id="262" r:id="rId5"/>
    <p:sldId id="278" r:id="rId6"/>
    <p:sldId id="303" r:id="rId7"/>
    <p:sldId id="258" r:id="rId8"/>
    <p:sldId id="271" r:id="rId9"/>
    <p:sldId id="260" r:id="rId10"/>
    <p:sldId id="259" r:id="rId11"/>
    <p:sldId id="265" r:id="rId12"/>
    <p:sldId id="264" r:id="rId13"/>
    <p:sldId id="263" r:id="rId14"/>
    <p:sldId id="266" r:id="rId15"/>
    <p:sldId id="267" r:id="rId16"/>
    <p:sldId id="268" r:id="rId17"/>
    <p:sldId id="269" r:id="rId18"/>
    <p:sldId id="270" r:id="rId19"/>
    <p:sldId id="273" r:id="rId20"/>
    <p:sldId id="272" r:id="rId21"/>
    <p:sldId id="288" r:id="rId22"/>
    <p:sldId id="274" r:id="rId23"/>
    <p:sldId id="275" r:id="rId24"/>
    <p:sldId id="279" r:id="rId25"/>
    <p:sldId id="307" r:id="rId26"/>
    <p:sldId id="309" r:id="rId27"/>
    <p:sldId id="308" r:id="rId28"/>
    <p:sldId id="277" r:id="rId29"/>
    <p:sldId id="293" r:id="rId30"/>
    <p:sldId id="276" r:id="rId31"/>
    <p:sldId id="280" r:id="rId32"/>
    <p:sldId id="281" r:id="rId33"/>
    <p:sldId id="282" r:id="rId34"/>
    <p:sldId id="283" r:id="rId35"/>
    <p:sldId id="284" r:id="rId36"/>
    <p:sldId id="285" r:id="rId37"/>
    <p:sldId id="286" r:id="rId38"/>
    <p:sldId id="287" r:id="rId39"/>
    <p:sldId id="290" r:id="rId40"/>
    <p:sldId id="291" r:id="rId41"/>
    <p:sldId id="294" r:id="rId42"/>
    <p:sldId id="295" r:id="rId43"/>
    <p:sldId id="296" r:id="rId44"/>
    <p:sldId id="297" r:id="rId45"/>
    <p:sldId id="292" r:id="rId46"/>
    <p:sldId id="298" r:id="rId47"/>
    <p:sldId id="319" r:id="rId48"/>
    <p:sldId id="304" r:id="rId49"/>
    <p:sldId id="305" r:id="rId50"/>
    <p:sldId id="306" r:id="rId51"/>
    <p:sldId id="299" r:id="rId52"/>
    <p:sldId id="289" r:id="rId53"/>
    <p:sldId id="320" r:id="rId54"/>
    <p:sldId id="300" r:id="rId55"/>
    <p:sldId id="301" r:id="rId56"/>
    <p:sldId id="302" r:id="rId57"/>
    <p:sldId id="310" r:id="rId58"/>
    <p:sldId id="311" r:id="rId59"/>
    <p:sldId id="312" r:id="rId60"/>
    <p:sldId id="313" r:id="rId61"/>
    <p:sldId id="314" r:id="rId62"/>
    <p:sldId id="315" r:id="rId63"/>
    <p:sldId id="316" r:id="rId64"/>
    <p:sldId id="318" r:id="rId65"/>
    <p:sldId id="31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dy fouad mehelba" initials="sfm" lastIdx="6" clrIdx="0">
    <p:extLst>
      <p:ext uri="{19B8F6BF-5375-455C-9EA6-DF929625EA0E}">
        <p15:presenceInfo xmlns:p15="http://schemas.microsoft.com/office/powerpoint/2012/main" userId="72705ab04b9b9e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autoAdjust="0"/>
    <p:restoredTop sz="96357" autoAdjust="0"/>
  </p:normalViewPr>
  <p:slideViewPr>
    <p:cSldViewPr snapToGrid="0">
      <p:cViewPr varScale="1">
        <p:scale>
          <a:sx n="105" d="100"/>
          <a:sy n="105" d="100"/>
        </p:scale>
        <p:origin x="11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5T14:01:57.747" idx="1">
    <p:pos x="10" y="10"/>
    <p:text/>
    <p:extLst>
      <p:ext uri="{C676402C-5697-4E1C-873F-D02D1690AC5C}">
        <p15:threadingInfo xmlns:p15="http://schemas.microsoft.com/office/powerpoint/2012/main" timeZoneBias="-180"/>
      </p:ext>
    </p:extLst>
  </p:cm>
  <p:cm authorId="1" dt="2020-06-05T14:03:08.214" idx="2">
    <p:pos x="106" y="106"/>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5T14:03:33.705" idx="3">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05T20:36:44.540" idx="4">
    <p:pos x="10" y="10"/>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14T19:50:15.102" idx="6">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74A864B-D8CA-40F9-A4AE-037D6EBAE2DE}" type="datetimeFigureOut">
              <a:rPr lang="ar-SA" smtClean="0"/>
              <a:t>02/12/1441</a:t>
            </a:fld>
            <a:endParaRPr lang="ar-SA"/>
          </a:p>
        </p:txBody>
      </p:sp>
      <p:sp>
        <p:nvSpPr>
          <p:cNvPr id="5" name="Footer Placeholder 4"/>
          <p:cNvSpPr>
            <a:spLocks noGrp="1"/>
          </p:cNvSpPr>
          <p:nvPr>
            <p:ph type="ftr" sz="quarter" idx="11"/>
          </p:nvPr>
        </p:nvSpPr>
        <p:spPr>
          <a:xfrm>
            <a:off x="1876424" y="5410201"/>
            <a:ext cx="5124886" cy="365125"/>
          </a:xfrm>
        </p:spPr>
        <p:txBody>
          <a:bodyPr/>
          <a:lstStyle/>
          <a:p>
            <a:endParaRPr lang="ar-SA"/>
          </a:p>
        </p:txBody>
      </p:sp>
      <p:sp>
        <p:nvSpPr>
          <p:cNvPr id="6" name="Slide Number Placeholder 5"/>
          <p:cNvSpPr>
            <a:spLocks noGrp="1"/>
          </p:cNvSpPr>
          <p:nvPr>
            <p:ph type="sldNum" sz="quarter" idx="12"/>
          </p:nvPr>
        </p:nvSpPr>
        <p:spPr>
          <a:xfrm>
            <a:off x="9896911" y="5410199"/>
            <a:ext cx="771089" cy="365125"/>
          </a:xfrm>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58292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55808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92420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23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337942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4A864B-D8CA-40F9-A4AE-037D6EBAE2DE}" type="datetimeFigureOut">
              <a:rPr lang="ar-SA" smtClean="0"/>
              <a:t>02/12/1441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295839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4A864B-D8CA-40F9-A4AE-037D6EBAE2DE}" type="datetimeFigureOut">
              <a:rPr lang="ar-SA" smtClean="0"/>
              <a:t>02/12/1441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283751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A864B-D8CA-40F9-A4AE-037D6EBAE2DE}" type="datetimeFigureOut">
              <a:rPr lang="ar-SA" smtClean="0"/>
              <a:t>02/12/1441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862247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A864B-D8CA-40F9-A4AE-037D6EBAE2DE}" type="datetimeFigureOut">
              <a:rPr lang="ar-SA" smtClean="0"/>
              <a:t>02/12/1441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214842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A864B-D8CA-40F9-A4AE-037D6EBAE2DE}" type="datetimeFigureOut">
              <a:rPr lang="ar-SA" smtClean="0"/>
              <a:t>02/12/1441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88083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A864B-D8CA-40F9-A4AE-037D6EBAE2DE}" type="datetimeFigureOut">
              <a:rPr lang="ar-SA" smtClean="0"/>
              <a:t>02/12/1441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78268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125106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A864B-D8CA-40F9-A4AE-037D6EBAE2DE}" type="datetimeFigureOut">
              <a:rPr lang="ar-SA" smtClean="0"/>
              <a:t>02/12/1441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7121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A864B-D8CA-40F9-A4AE-037D6EBAE2DE}" type="datetimeFigureOut">
              <a:rPr lang="ar-SA" smtClean="0"/>
              <a:t>02/12/1441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12957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A864B-D8CA-40F9-A4AE-037D6EBAE2DE}" type="datetimeFigureOut">
              <a:rPr lang="ar-SA" smtClean="0"/>
              <a:t>02/12/1441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82834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303821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A864B-D8CA-40F9-A4AE-037D6EBAE2DE}" type="datetimeFigureOut">
              <a:rPr lang="ar-SA" smtClean="0"/>
              <a:t>02/12/1441</a:t>
            </a:fld>
            <a:endParaRPr lang="ar-S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75861C-050E-41E1-AA1A-C33344376DA2}" type="slidenum">
              <a:rPr lang="ar-SA" smtClean="0"/>
              <a:t>‹#›</a:t>
            </a:fld>
            <a:endParaRPr lang="ar-SA"/>
          </a:p>
        </p:txBody>
      </p:sp>
    </p:spTree>
    <p:extLst>
      <p:ext uri="{BB962C8B-B14F-4D97-AF65-F5344CB8AC3E}">
        <p14:creationId xmlns:p14="http://schemas.microsoft.com/office/powerpoint/2010/main" val="31119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4A864B-D8CA-40F9-A4AE-037D6EBAE2DE}" type="datetimeFigureOut">
              <a:rPr lang="ar-SA" smtClean="0"/>
              <a:t>02/12/1441</a:t>
            </a:fld>
            <a:endParaRPr lang="ar-SA"/>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75861C-050E-41E1-AA1A-C33344376DA2}" type="slidenum">
              <a:rPr lang="ar-SA" smtClean="0"/>
              <a:t>‹#›</a:t>
            </a:fld>
            <a:endParaRPr lang="ar-SA"/>
          </a:p>
        </p:txBody>
      </p:sp>
    </p:spTree>
    <p:extLst>
      <p:ext uri="{BB962C8B-B14F-4D97-AF65-F5344CB8AC3E}">
        <p14:creationId xmlns:p14="http://schemas.microsoft.com/office/powerpoint/2010/main" val="2801546833"/>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BEBA-BAA5-4692-A555-D9239319DAA9}"/>
              </a:ext>
            </a:extLst>
          </p:cNvPr>
          <p:cNvSpPr>
            <a:spLocks noGrp="1"/>
          </p:cNvSpPr>
          <p:nvPr>
            <p:ph type="ctrTitle"/>
          </p:nvPr>
        </p:nvSpPr>
        <p:spPr>
          <a:xfrm>
            <a:off x="1286503" y="1285196"/>
            <a:ext cx="9607160" cy="2779429"/>
          </a:xfrm>
        </p:spPr>
        <p:txBody>
          <a:bodyPr>
            <a:normAutofit/>
          </a:bodyPr>
          <a:lstStyle/>
          <a:p>
            <a:pPr algn="ctr"/>
            <a:endParaRPr lang="ar-SA" sz="7200" dirty="0"/>
          </a:p>
        </p:txBody>
      </p:sp>
      <p:sp>
        <p:nvSpPr>
          <p:cNvPr id="3" name="Subtitle 2">
            <a:extLst>
              <a:ext uri="{FF2B5EF4-FFF2-40B4-BE49-F238E27FC236}">
                <a16:creationId xmlns:a16="http://schemas.microsoft.com/office/drawing/2014/main" id="{795385E1-20F3-4BB8-82D7-91ED1AFAC6B3}"/>
              </a:ext>
            </a:extLst>
          </p:cNvPr>
          <p:cNvSpPr>
            <a:spLocks noGrp="1"/>
          </p:cNvSpPr>
          <p:nvPr>
            <p:ph type="subTitle" idx="1"/>
          </p:nvPr>
        </p:nvSpPr>
        <p:spPr>
          <a:xfrm>
            <a:off x="1286503" y="4064626"/>
            <a:ext cx="9607159" cy="1476235"/>
          </a:xfrm>
        </p:spPr>
        <p:txBody>
          <a:bodyPr>
            <a:normAutofit fontScale="77500" lnSpcReduction="20000"/>
          </a:bodyPr>
          <a:lstStyle/>
          <a:p>
            <a:pPr algn="ctr"/>
            <a:r>
              <a:rPr lang="ar-SA" sz="2800" dirty="0">
                <a:solidFill>
                  <a:srgbClr val="FFFFFF"/>
                </a:solidFill>
              </a:rPr>
              <a:t>آثار جائحة كوفيد-19 عند تطبيق المعايير الدولية للتقرير المالي ومعايير المراجعة الدولية في ضوء آخر إصدارات الجهات المهنية والتعديلات</a:t>
            </a:r>
            <a:br>
              <a:rPr lang="ar-SA" sz="2800" dirty="0">
                <a:solidFill>
                  <a:srgbClr val="FFFFFF"/>
                </a:solidFill>
              </a:rPr>
            </a:br>
            <a:r>
              <a:rPr lang="ar-SA" sz="2800" dirty="0">
                <a:solidFill>
                  <a:srgbClr val="FFFFFF"/>
                </a:solidFill>
              </a:rPr>
              <a:t>المحاضر: شادي فؤاد </a:t>
            </a:r>
            <a:r>
              <a:rPr lang="ar-SA" sz="2800" dirty="0" err="1">
                <a:solidFill>
                  <a:srgbClr val="FFFFFF"/>
                </a:solidFill>
              </a:rPr>
              <a:t>محيلبة</a:t>
            </a:r>
            <a:r>
              <a:rPr lang="ar-SA" sz="2800" dirty="0">
                <a:solidFill>
                  <a:srgbClr val="FFFFFF"/>
                </a:solidFill>
              </a:rPr>
              <a:t> (المعايرجي ) </a:t>
            </a:r>
            <a:br>
              <a:rPr lang="ar-SA" sz="2800" dirty="0">
                <a:solidFill>
                  <a:srgbClr val="FFFFFF"/>
                </a:solidFill>
              </a:rPr>
            </a:br>
            <a:r>
              <a:rPr lang="ar-SA" sz="2800" dirty="0">
                <a:solidFill>
                  <a:srgbClr val="FFFFFF"/>
                </a:solidFill>
              </a:rPr>
              <a:t>اللهم نسالك أن تحمي مصر والمسلمين من كل الوباء والبلاء يا ارحم الراحمين </a:t>
            </a:r>
          </a:p>
        </p:txBody>
      </p:sp>
      <p:pic>
        <p:nvPicPr>
          <p:cNvPr id="5" name="Picture 4" descr="A close up of a coral&#10;&#10;Description automatically generated">
            <a:extLst>
              <a:ext uri="{FF2B5EF4-FFF2-40B4-BE49-F238E27FC236}">
                <a16:creationId xmlns:a16="http://schemas.microsoft.com/office/drawing/2014/main" id="{907C1F4A-6B5A-4980-BAD5-50C40E483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503" y="1285195"/>
            <a:ext cx="9607159" cy="2779430"/>
          </a:xfrm>
          <a:prstGeom prst="rect">
            <a:avLst/>
          </a:prstGeom>
        </p:spPr>
      </p:pic>
    </p:spTree>
    <p:extLst>
      <p:ext uri="{BB962C8B-B14F-4D97-AF65-F5344CB8AC3E}">
        <p14:creationId xmlns:p14="http://schemas.microsoft.com/office/powerpoint/2010/main" val="2621138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1885-1041-4430-B6B1-0510585DD8B1}"/>
              </a:ext>
            </a:extLst>
          </p:cNvPr>
          <p:cNvSpPr>
            <a:spLocks noGrp="1"/>
          </p:cNvSpPr>
          <p:nvPr>
            <p:ph type="title"/>
          </p:nvPr>
        </p:nvSpPr>
        <p:spPr>
          <a:xfrm>
            <a:off x="1514275" y="-310718"/>
            <a:ext cx="9905998" cy="1207363"/>
          </a:xfrm>
        </p:spPr>
        <p:txBody>
          <a:bodyPr/>
          <a:lstStyle/>
          <a:p>
            <a:pPr algn="r"/>
            <a:br>
              <a:rPr lang="ar-SA" dirty="0"/>
            </a:br>
            <a:r>
              <a:rPr lang="ar-SA" dirty="0"/>
              <a:t>ما هي مشكلة الافتراضات  وعدم التأكد ؟ </a:t>
            </a:r>
          </a:p>
        </p:txBody>
      </p:sp>
      <p:sp>
        <p:nvSpPr>
          <p:cNvPr id="3" name="Content Placeholder 2">
            <a:extLst>
              <a:ext uri="{FF2B5EF4-FFF2-40B4-BE49-F238E27FC236}">
                <a16:creationId xmlns:a16="http://schemas.microsoft.com/office/drawing/2014/main" id="{C7667466-C802-4118-9B33-275D70AC15D1}"/>
              </a:ext>
            </a:extLst>
          </p:cNvPr>
          <p:cNvSpPr>
            <a:spLocks noGrp="1"/>
          </p:cNvSpPr>
          <p:nvPr>
            <p:ph idx="1"/>
          </p:nvPr>
        </p:nvSpPr>
        <p:spPr>
          <a:xfrm>
            <a:off x="417250" y="704675"/>
            <a:ext cx="11123721" cy="6024599"/>
          </a:xfrm>
          <a:pattFill prst="pct5">
            <a:fgClr>
              <a:schemeClr val="bg2"/>
            </a:fgClr>
            <a:bgClr>
              <a:schemeClr val="bg1"/>
            </a:bgClr>
          </a:pattFill>
        </p:spPr>
        <p:txBody>
          <a:bodyPr>
            <a:normAutofit fontScale="70000" lnSpcReduction="20000"/>
          </a:bodyPr>
          <a:lstStyle/>
          <a:p>
            <a:pPr marL="0" indent="0">
              <a:buNone/>
            </a:pPr>
            <a:r>
              <a:rPr lang="ar-SA" b="1" dirty="0"/>
              <a:t>تتمة : مثال (1) – المثال المجمع على جائحة </a:t>
            </a:r>
            <a:r>
              <a:rPr lang="ar-SA" b="1" dirty="0" err="1"/>
              <a:t>كوفيد</a:t>
            </a:r>
            <a:r>
              <a:rPr lang="ar-SA" b="1" dirty="0"/>
              <a:t> 19</a:t>
            </a:r>
            <a:r>
              <a:rPr lang="ar-SA" dirty="0"/>
              <a:t> </a:t>
            </a:r>
          </a:p>
          <a:p>
            <a:r>
              <a:rPr lang="ar-SA" dirty="0"/>
              <a:t>اجل البنك أقساط بقيمة  500,000  جنية  وتستحق في </a:t>
            </a:r>
            <a:r>
              <a:rPr lang="ar-SA" dirty="0" err="1"/>
              <a:t>اول</a:t>
            </a:r>
            <a:r>
              <a:rPr lang="ar-SA" dirty="0"/>
              <a:t> يوليو لكل من العميلين ويتوقع ارتفاع معدل المخاطر لليحيى بثلاث نقاط 3%  وقد بلغت نسب الإخفاق وفقا للنموذج عند زيادة الجائحة 50% وبلغت الأقساط المستحقة لكل عميل 2 مليون جنيه سنويا </a:t>
            </a:r>
            <a:r>
              <a:rPr lang="ar-SA" dirty="0" err="1"/>
              <a:t>ان</a:t>
            </a:r>
            <a:r>
              <a:rPr lang="ar-SA" dirty="0"/>
              <a:t> تكون القيمة القصوى لخسائر عدم السداد 60% جنية وتقل الى 25% في الأعوام التالية واقصى خسارة  متوقعة 30 % وقد كانت الأقساط المستحقة مليون جنيه سنويا ويعد معدل مخاطر </a:t>
            </a:r>
            <a:r>
              <a:rPr lang="ar-SA" dirty="0" err="1"/>
              <a:t>المريم</a:t>
            </a:r>
            <a:r>
              <a:rPr lang="ar-SA" dirty="0"/>
              <a:t> مستقر</a:t>
            </a:r>
          </a:p>
          <a:p>
            <a:r>
              <a:rPr lang="ar-SA" dirty="0"/>
              <a:t>يوجد لدى </a:t>
            </a:r>
            <a:r>
              <a:rPr lang="ar-SA" dirty="0" err="1"/>
              <a:t>المريم</a:t>
            </a:r>
            <a:r>
              <a:rPr lang="ar-SA" dirty="0"/>
              <a:t> مخزون راكد ب 1000,000 جنيه من الألعاب قد لا يمكن بيعه عند مراجعتك في 30 يونيو أوضح المدير المالي بيعه بنصف الثمن </a:t>
            </a:r>
            <a:r>
              <a:rPr lang="ar-SA" dirty="0" err="1"/>
              <a:t>فى</a:t>
            </a:r>
            <a:r>
              <a:rPr lang="ar-SA" dirty="0"/>
              <a:t> بداية شهر يوليو (فايبر وفقا للأسعار المعلنة له والمتداولة وكان وقبل إصدار القوائم المالية الدورية في 30 يوليو (المشتري كان وحيدا في تلك المنطقة وفى حالة الانتظار </a:t>
            </a:r>
            <a:r>
              <a:rPr lang="ar-SA" dirty="0" err="1"/>
              <a:t>اشارت</a:t>
            </a:r>
            <a:r>
              <a:rPr lang="ar-SA" dirty="0"/>
              <a:t> الإدارة الى </a:t>
            </a:r>
            <a:r>
              <a:rPr lang="ar-SA" dirty="0" err="1"/>
              <a:t>ان</a:t>
            </a:r>
            <a:r>
              <a:rPr lang="ar-SA" dirty="0"/>
              <a:t> الاحتمالات والتحليلات السعرية تفيد بارتفاع السعر 25% لو تم بيع الألعاب بسوق الألعاب (الأكثر نفعا ) وقررت المنشاة تأجيل قرار البيع بدعوى أن حجم نشاط السوق قد يتحرك مع بدء التحرك الى استراتيجية فتح بعض الأنشطة) للاستفادة من الزيادة وأوضحت لك </a:t>
            </a:r>
            <a:r>
              <a:rPr lang="ar-SA" dirty="0" err="1"/>
              <a:t>ان</a:t>
            </a:r>
            <a:r>
              <a:rPr lang="ar-SA" dirty="0"/>
              <a:t> سوق الفايبر لم يعد يصلح لها نتيجة للمعاملة التي قد تكون غير اعتيادية في ظل ظروف الجائحة </a:t>
            </a:r>
          </a:p>
          <a:p>
            <a:r>
              <a:rPr lang="ar-SA" dirty="0"/>
              <a:t>علما بان احد الخامات التي تم شراءها لهذا المنتج بالطبع انخفض سعره </a:t>
            </a:r>
            <a:r>
              <a:rPr lang="ar-SA" dirty="0" err="1"/>
              <a:t>الاحلالى</a:t>
            </a:r>
            <a:r>
              <a:rPr lang="ar-SA" dirty="0"/>
              <a:t> بقيمة 100,000 جنيه ولا يوجد له استخدام بديل </a:t>
            </a:r>
          </a:p>
          <a:p>
            <a:r>
              <a:rPr lang="ar-SA" dirty="0"/>
              <a:t>علما بانك كمراجع لم تتمكن من </a:t>
            </a:r>
            <a:r>
              <a:rPr lang="ar-SA" dirty="0" err="1"/>
              <a:t>الاشراف</a:t>
            </a:r>
            <a:r>
              <a:rPr lang="ar-SA" dirty="0"/>
              <a:t> على جرد المخزون في 31 ديسمبر كون منطقة المخازن </a:t>
            </a:r>
            <a:r>
              <a:rPr lang="ar-SA" dirty="0" err="1"/>
              <a:t>موبوءه</a:t>
            </a:r>
            <a:r>
              <a:rPr lang="ar-SA" dirty="0"/>
              <a:t> ، ما هو الإجراء الذى كان مطلوبا ؟) وكان لديك تقدير لمخاطر التحريفات الهامة المتعلقة بمخصص الراكد بما جعلك لديك مدى من الخطر المتأصل عند أقصاه (كيف تخطط وتقوم بإجراءات في ضوء ذلك ؟ ) مع علمك </a:t>
            </a:r>
            <a:r>
              <a:rPr lang="ar-SA" dirty="0" err="1"/>
              <a:t>ان</a:t>
            </a:r>
            <a:r>
              <a:rPr lang="ar-SA" dirty="0"/>
              <a:t> الفحص المحدود يتطلب منك كمراجع الاستفسارات والإجراءات التحليلية فقط فكيف تبرر قيامك بإجراءات إضافية </a:t>
            </a:r>
          </a:p>
          <a:p>
            <a:r>
              <a:rPr lang="ar-SA" dirty="0"/>
              <a:t>قم باحتساب قيمة الاضمحلال في أصول كلا الشركتين والانخفاض بقيمة المخزون </a:t>
            </a:r>
            <a:r>
              <a:rPr lang="ar-SA" dirty="0" err="1"/>
              <a:t>وايضاح</a:t>
            </a:r>
            <a:r>
              <a:rPr lang="ar-SA" dirty="0"/>
              <a:t> الأثر بإفصاح التقديرات المهمة </a:t>
            </a:r>
          </a:p>
          <a:p>
            <a:r>
              <a:rPr lang="ar-SA" dirty="0"/>
              <a:t>قم باحتساب وتوضيح كيف سيتأثر مخصص الخسائر الائتمانية لبنك </a:t>
            </a:r>
            <a:r>
              <a:rPr lang="ar-SA" dirty="0" err="1"/>
              <a:t>فوايدكم</a:t>
            </a:r>
            <a:r>
              <a:rPr lang="ar-SA" dirty="0"/>
              <a:t> (المحاضرة القادمة )</a:t>
            </a:r>
          </a:p>
          <a:p>
            <a:r>
              <a:rPr lang="ar-SA" dirty="0"/>
              <a:t>قم بتصميم وفقا للمخاطر استجابات كافية يؤديها فريق العمل لديك (المحاضرة الحالية والقادمة)</a:t>
            </a:r>
          </a:p>
          <a:p>
            <a:endParaRPr lang="ar-SA" dirty="0"/>
          </a:p>
        </p:txBody>
      </p:sp>
    </p:spTree>
    <p:extLst>
      <p:ext uri="{BB962C8B-B14F-4D97-AF65-F5344CB8AC3E}">
        <p14:creationId xmlns:p14="http://schemas.microsoft.com/office/powerpoint/2010/main" val="4554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BDF7-0BF5-4C46-9C06-497780D917C7}"/>
              </a:ext>
            </a:extLst>
          </p:cNvPr>
          <p:cNvSpPr>
            <a:spLocks noGrp="1"/>
          </p:cNvSpPr>
          <p:nvPr>
            <p:ph type="title"/>
          </p:nvPr>
        </p:nvSpPr>
        <p:spPr>
          <a:xfrm>
            <a:off x="1141413" y="327514"/>
            <a:ext cx="9905998" cy="1478570"/>
          </a:xfrm>
        </p:spPr>
        <p:txBody>
          <a:bodyPr/>
          <a:lstStyle/>
          <a:p>
            <a:r>
              <a:rPr lang="ar-SA" b="1" dirty="0">
                <a:solidFill>
                  <a:schemeClr val="bg2"/>
                </a:solidFill>
              </a:rPr>
              <a:t>معيار المحاسبة المصري 1 او الدولي 1 " عرض القوائم المالية </a:t>
            </a:r>
            <a:r>
              <a:rPr lang="ar-SA" dirty="0">
                <a:solidFill>
                  <a:schemeClr val="bg2"/>
                </a:solidFill>
              </a:rPr>
              <a:t>" </a:t>
            </a:r>
          </a:p>
        </p:txBody>
      </p:sp>
      <p:sp>
        <p:nvSpPr>
          <p:cNvPr id="3" name="Content Placeholder 2">
            <a:extLst>
              <a:ext uri="{FF2B5EF4-FFF2-40B4-BE49-F238E27FC236}">
                <a16:creationId xmlns:a16="http://schemas.microsoft.com/office/drawing/2014/main" id="{CC80D009-2E1E-4B04-BF31-C81626C5C67A}"/>
              </a:ext>
            </a:extLst>
          </p:cNvPr>
          <p:cNvSpPr>
            <a:spLocks noGrp="1"/>
          </p:cNvSpPr>
          <p:nvPr>
            <p:ph idx="1"/>
          </p:nvPr>
        </p:nvSpPr>
        <p:spPr>
          <a:xfrm>
            <a:off x="1141412" y="1425038"/>
            <a:ext cx="10068894" cy="4435935"/>
          </a:xfrm>
          <a:pattFill prst="pct5">
            <a:fgClr>
              <a:schemeClr val="bg2"/>
            </a:fgClr>
            <a:bgClr>
              <a:schemeClr val="bg1"/>
            </a:bgClr>
          </a:pattFill>
        </p:spPr>
        <p:txBody>
          <a:bodyPr>
            <a:normAutofit/>
          </a:bodyPr>
          <a:lstStyle/>
          <a:p>
            <a:r>
              <a:rPr lang="ar-SA" b="1" dirty="0"/>
              <a:t>معيار المحاسبة الدولي رقم 1 "عرض القوائم المالية" يوجب على المنشأة أن تفصح عن معلومات عن الافتراضات التي تضعها عن المستقبل، وعن مصادر عدم تأكد التقدير الرئيسية الأخرى في نهاية فترة التقرير، والتي لها مخاطر مهمة قد ينتج عنها تعديل ذو أهمية نسبية في المبالغ الدفترية للأصول والالتزامات خلال السنة المالية التالية</a:t>
            </a:r>
          </a:p>
          <a:p>
            <a:r>
              <a:rPr lang="ar-SA" b="1" dirty="0"/>
              <a:t>ويؤكد معيار المحاسبة الدولي رقم 1 بأن الإفصاح عن الافتراضات ومصادر عدم تأكد التقدير الأخرى، المشار إليها أعلاه تتعلق بشكل خاص بالتقديرات التي تتطلب أكثر اجتهادات الإدارة صعوبة أو أكثرها خضوعاً للتقدير الشخصي أو أكثرها تعقيداً كما هو الحال في ظل ظروف فيروس كوفيد-19</a:t>
            </a:r>
          </a:p>
        </p:txBody>
      </p:sp>
    </p:spTree>
    <p:extLst>
      <p:ext uri="{BB962C8B-B14F-4D97-AF65-F5344CB8AC3E}">
        <p14:creationId xmlns:p14="http://schemas.microsoft.com/office/powerpoint/2010/main" val="168134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584B-C085-4373-BF89-E40D513413FC}"/>
              </a:ext>
            </a:extLst>
          </p:cNvPr>
          <p:cNvSpPr>
            <a:spLocks noGrp="1"/>
          </p:cNvSpPr>
          <p:nvPr>
            <p:ph type="title"/>
          </p:nvPr>
        </p:nvSpPr>
        <p:spPr/>
        <p:txBody>
          <a:bodyPr/>
          <a:lstStyle/>
          <a:p>
            <a:r>
              <a:rPr lang="ar-SA" b="1" dirty="0">
                <a:solidFill>
                  <a:schemeClr val="accent5">
                    <a:lumMod val="50000"/>
                  </a:schemeClr>
                </a:solidFill>
              </a:rPr>
              <a:t>معيار المحاسبة المصري 1 او الدولي 1 " عرض القوائم المالية"</a:t>
            </a:r>
          </a:p>
        </p:txBody>
      </p:sp>
      <p:sp>
        <p:nvSpPr>
          <p:cNvPr id="3" name="Content Placeholder 2">
            <a:extLst>
              <a:ext uri="{FF2B5EF4-FFF2-40B4-BE49-F238E27FC236}">
                <a16:creationId xmlns:a16="http://schemas.microsoft.com/office/drawing/2014/main" id="{A86EB4D7-EECB-42C6-8065-305BA43F6379}"/>
              </a:ext>
            </a:extLst>
          </p:cNvPr>
          <p:cNvSpPr>
            <a:spLocks noGrp="1"/>
          </p:cNvSpPr>
          <p:nvPr>
            <p:ph idx="1"/>
          </p:nvPr>
        </p:nvSpPr>
        <p:spPr>
          <a:xfrm>
            <a:off x="856404" y="1769422"/>
            <a:ext cx="9905999" cy="4797631"/>
          </a:xfrm>
          <a:pattFill prst="pct5">
            <a:fgClr>
              <a:schemeClr val="bg2"/>
            </a:fgClr>
            <a:bgClr>
              <a:schemeClr val="bg1"/>
            </a:bgClr>
          </a:pattFill>
        </p:spPr>
        <p:txBody>
          <a:bodyPr/>
          <a:lstStyle/>
          <a:p>
            <a:r>
              <a:rPr lang="ar-SA" dirty="0"/>
              <a:t>وتتنوع طبيعة ومدى المعلومات التي يتم توفيرها وفقاً لطبيعة الافتراض والظروف الأخرى. ومن أمثلة أنواع </a:t>
            </a:r>
            <a:r>
              <a:rPr lang="ar-SA" dirty="0" err="1"/>
              <a:t>الإفصاحات</a:t>
            </a:r>
            <a:r>
              <a:rPr lang="ar-SA" dirty="0"/>
              <a:t> التي تقدمها المنشأة ما يلي: </a:t>
            </a:r>
          </a:p>
          <a:p>
            <a:r>
              <a:rPr lang="ar-SA" dirty="0"/>
              <a:t>(أ)	طبيعة الافتراض أو مصادر عدم تأكد التقدير الأخرى؛ </a:t>
            </a:r>
          </a:p>
          <a:p>
            <a:r>
              <a:rPr lang="ar-SA" dirty="0"/>
              <a:t>(ب)	حساسية المبالغ الدفترية للطرق والافتراضات والتقديرات التي يستند إليها احتسابها، بما في ذلك أسباب الحساسية؛</a:t>
            </a:r>
          </a:p>
          <a:p>
            <a:r>
              <a:rPr lang="ar-SA" dirty="0"/>
              <a:t>(ج)	الصورة المتوقعة </a:t>
            </a:r>
            <a:r>
              <a:rPr lang="ar-SA" dirty="0" err="1"/>
              <a:t>لاتضاح</a:t>
            </a:r>
            <a:r>
              <a:rPr lang="ar-SA" dirty="0"/>
              <a:t> حالة عدم التأكد ومدى النواتج المحتملة بدرجة معقولة خلال السنة المالية التالية فيما يتعلق بالمبالغ الدفترية للأصول والالتزامات المتأثرة؛</a:t>
            </a:r>
          </a:p>
          <a:p>
            <a:r>
              <a:rPr lang="ar-SA" dirty="0"/>
              <a:t>(‌د)	شرح للتغييرات التي تم إدخالها على الافتراضات السابقة بشأن تلك الأصول والالتزامات، إذا ظلت حالة عدم التأكد على حالها دون أن تتضح.</a:t>
            </a:r>
          </a:p>
          <a:p>
            <a:endParaRPr lang="ar-SA" dirty="0"/>
          </a:p>
        </p:txBody>
      </p:sp>
    </p:spTree>
    <p:extLst>
      <p:ext uri="{BB962C8B-B14F-4D97-AF65-F5344CB8AC3E}">
        <p14:creationId xmlns:p14="http://schemas.microsoft.com/office/powerpoint/2010/main" val="146661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0378-5254-48A2-84FF-DCE028ECB670}"/>
              </a:ext>
            </a:extLst>
          </p:cNvPr>
          <p:cNvSpPr>
            <a:spLocks noGrp="1"/>
          </p:cNvSpPr>
          <p:nvPr>
            <p:ph type="title"/>
          </p:nvPr>
        </p:nvSpPr>
        <p:spPr>
          <a:xfrm>
            <a:off x="1141413" y="164241"/>
            <a:ext cx="9905998" cy="1478570"/>
          </a:xfrm>
        </p:spPr>
        <p:txBody>
          <a:bodyPr/>
          <a:lstStyle/>
          <a:p>
            <a:r>
              <a:rPr lang="ar-SA" b="1" dirty="0">
                <a:solidFill>
                  <a:schemeClr val="accent5">
                    <a:lumMod val="50000"/>
                  </a:schemeClr>
                </a:solidFill>
              </a:rPr>
              <a:t>معيار المحاسبة المصري 1 او الدولي 1 " عرض القوائم المالية"</a:t>
            </a:r>
          </a:p>
        </p:txBody>
      </p:sp>
      <p:sp>
        <p:nvSpPr>
          <p:cNvPr id="3" name="Content Placeholder 2">
            <a:extLst>
              <a:ext uri="{FF2B5EF4-FFF2-40B4-BE49-F238E27FC236}">
                <a16:creationId xmlns:a16="http://schemas.microsoft.com/office/drawing/2014/main" id="{59FEDBB2-BA69-4DFA-983E-39597670CA73}"/>
              </a:ext>
            </a:extLst>
          </p:cNvPr>
          <p:cNvSpPr>
            <a:spLocks noGrp="1"/>
          </p:cNvSpPr>
          <p:nvPr>
            <p:ph idx="1"/>
          </p:nvPr>
        </p:nvSpPr>
        <p:spPr>
          <a:xfrm>
            <a:off x="1141412" y="1434002"/>
            <a:ext cx="9905999" cy="3989995"/>
          </a:xfrm>
          <a:pattFill prst="pct5">
            <a:fgClr>
              <a:schemeClr val="bg2"/>
            </a:fgClr>
            <a:bgClr>
              <a:schemeClr val="bg1"/>
            </a:bgClr>
          </a:pattFill>
        </p:spPr>
        <p:txBody>
          <a:bodyPr/>
          <a:lstStyle/>
          <a:p>
            <a:pPr marL="0" indent="0">
              <a:buNone/>
            </a:pPr>
            <a:endParaRPr lang="ar-SA" dirty="0"/>
          </a:p>
          <a:p>
            <a:pPr marL="0" indent="0">
              <a:buNone/>
            </a:pPr>
            <a:r>
              <a:rPr lang="ar-SA" dirty="0"/>
              <a:t>مع ملاحظة أنه كلما زادت الاجتهادات وزادت درجة خضوع الأصل أو الالتزام بالقوائم المالية للتقدير الشخصي المبنى على الافتراضات والمتغيرات بدرجة أكبر، كلما أصبح البند اكثر تعقيدا بما يمثل زيادة احتمالية أن تكون درجة عدم التأكد مصدر تعديلات مهمة </a:t>
            </a:r>
          </a:p>
          <a:p>
            <a:pPr marL="0" indent="0">
              <a:buNone/>
            </a:pPr>
            <a:r>
              <a:rPr lang="ar-SA" dirty="0"/>
              <a:t>لذلك على الإدارة التحلي ببذل العناية المهنية وبحث الافتراضات ومصادر المخاطر المرتبطة بها من كافة المصادر المتاحة لتمثل افضل تقدير ممكن لها </a:t>
            </a:r>
          </a:p>
        </p:txBody>
      </p:sp>
    </p:spTree>
    <p:extLst>
      <p:ext uri="{BB962C8B-B14F-4D97-AF65-F5344CB8AC3E}">
        <p14:creationId xmlns:p14="http://schemas.microsoft.com/office/powerpoint/2010/main" val="354200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2195-0B25-4A08-AD48-0B2E3A966C16}"/>
              </a:ext>
            </a:extLst>
          </p:cNvPr>
          <p:cNvSpPr>
            <a:spLocks noGrp="1"/>
          </p:cNvSpPr>
          <p:nvPr>
            <p:ph type="title"/>
          </p:nvPr>
        </p:nvSpPr>
        <p:spPr>
          <a:xfrm>
            <a:off x="1141413" y="155381"/>
            <a:ext cx="9905998" cy="1055902"/>
          </a:xfrm>
        </p:spPr>
        <p:txBody>
          <a:bodyPr/>
          <a:lstStyle/>
          <a:p>
            <a:pPr algn="r"/>
            <a:r>
              <a:rPr lang="ar-SA" b="1" dirty="0">
                <a:solidFill>
                  <a:schemeClr val="accent5">
                    <a:lumMod val="50000"/>
                  </a:schemeClr>
                </a:solidFill>
              </a:rPr>
              <a:t>معيار المحاسبة المصري 1 او الدولي 1 " عرض القوائم المالية"</a:t>
            </a:r>
          </a:p>
        </p:txBody>
      </p:sp>
      <p:sp>
        <p:nvSpPr>
          <p:cNvPr id="3" name="Content Placeholder 2">
            <a:extLst>
              <a:ext uri="{FF2B5EF4-FFF2-40B4-BE49-F238E27FC236}">
                <a16:creationId xmlns:a16="http://schemas.microsoft.com/office/drawing/2014/main" id="{2BB456A3-34FA-44AB-8FF9-F24338354049}"/>
              </a:ext>
            </a:extLst>
          </p:cNvPr>
          <p:cNvSpPr>
            <a:spLocks noGrp="1"/>
          </p:cNvSpPr>
          <p:nvPr>
            <p:ph idx="1"/>
          </p:nvPr>
        </p:nvSpPr>
        <p:spPr>
          <a:xfrm>
            <a:off x="1141412" y="1484416"/>
            <a:ext cx="9905999" cy="4729097"/>
          </a:xfrm>
          <a:pattFill prst="pct5">
            <a:fgClr>
              <a:schemeClr val="bg2"/>
            </a:fgClr>
            <a:bgClr>
              <a:schemeClr val="bg1"/>
            </a:bgClr>
          </a:pattFill>
        </p:spPr>
        <p:txBody>
          <a:bodyPr>
            <a:normAutofit/>
          </a:bodyPr>
          <a:lstStyle/>
          <a:p>
            <a:r>
              <a:rPr lang="ar-SA" u="sng" dirty="0"/>
              <a:t>افتراضات وتقديرات الإدارة الهامة ومصادر عدم التأكد </a:t>
            </a:r>
          </a:p>
          <a:p>
            <a:r>
              <a:rPr lang="ar-SA" dirty="0"/>
              <a:t>يتطلب 1 أن تفصح المنشأة بشكل منفصل على قائمة الدخل ذاتها أو في الإيضاحات  على بنود الدخل أو المصروفات المهمة . وبما قد يكشف لدى المنشأة أيضًا عن بنود إضافية أو مجاميع فرعية على قائمة الدخل يكون عرضها بشكل منفصل ضروريًا لفهم الأداء. هناك أيضًا متطلبات في معيار المحاسبة الدولي 1 للكشف عن المعلومات ذات الصلة بفهم البيانات المالية التي لم يتم الكشف عنها بطريقة أخرى بما يساهم في مزيد من التفهم للمستخدمين </a:t>
            </a:r>
          </a:p>
          <a:p>
            <a:endParaRPr lang="ar-SA" dirty="0"/>
          </a:p>
          <a:p>
            <a:r>
              <a:rPr lang="ar-SA" dirty="0">
                <a:solidFill>
                  <a:srgbClr val="FFFF00"/>
                </a:solidFill>
              </a:rPr>
              <a:t>انظر الآن القوائم المالية والإيضاح الخاص بتلك الافتراضات ومصادر عدم التأكد  وأوراق عمل الخطوات التي تعكس تلك الافتراضات وخطوات مراجعتك </a:t>
            </a:r>
          </a:p>
        </p:txBody>
      </p:sp>
    </p:spTree>
    <p:extLst>
      <p:ext uri="{BB962C8B-B14F-4D97-AF65-F5344CB8AC3E}">
        <p14:creationId xmlns:p14="http://schemas.microsoft.com/office/powerpoint/2010/main" val="415601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2623-D55F-4FAE-9DFF-88B9853F34A9}"/>
              </a:ext>
            </a:extLst>
          </p:cNvPr>
          <p:cNvSpPr>
            <a:spLocks noGrp="1"/>
          </p:cNvSpPr>
          <p:nvPr>
            <p:ph type="title"/>
          </p:nvPr>
        </p:nvSpPr>
        <p:spPr>
          <a:xfrm>
            <a:off x="1355169" y="0"/>
            <a:ext cx="9905998" cy="1478570"/>
          </a:xfrm>
        </p:spPr>
        <p:txBody>
          <a:bodyPr/>
          <a:lstStyle/>
          <a:p>
            <a:pPr algn="r"/>
            <a:r>
              <a:rPr lang="ar-SA" dirty="0">
                <a:solidFill>
                  <a:schemeClr val="bg2"/>
                </a:solidFill>
              </a:rPr>
              <a:t>قياس الاضمحلال في قيمة الأصول </a:t>
            </a:r>
          </a:p>
        </p:txBody>
      </p:sp>
      <p:sp>
        <p:nvSpPr>
          <p:cNvPr id="3" name="Content Placeholder 2">
            <a:extLst>
              <a:ext uri="{FF2B5EF4-FFF2-40B4-BE49-F238E27FC236}">
                <a16:creationId xmlns:a16="http://schemas.microsoft.com/office/drawing/2014/main" id="{0DC2B7DE-7BAE-4F40-B9AF-0A4615AA560C}"/>
              </a:ext>
            </a:extLst>
          </p:cNvPr>
          <p:cNvSpPr>
            <a:spLocks noGrp="1"/>
          </p:cNvSpPr>
          <p:nvPr>
            <p:ph idx="1"/>
          </p:nvPr>
        </p:nvSpPr>
        <p:spPr>
          <a:xfrm>
            <a:off x="1141412" y="1246908"/>
            <a:ext cx="9905999" cy="5498275"/>
          </a:xfrm>
          <a:pattFill prst="pct5">
            <a:fgClr>
              <a:schemeClr val="bg2"/>
            </a:fgClr>
            <a:bgClr>
              <a:schemeClr val="bg1"/>
            </a:bgClr>
          </a:pattFill>
        </p:spPr>
        <p:txBody>
          <a:bodyPr/>
          <a:lstStyle/>
          <a:p>
            <a:endParaRPr lang="ar-SA" dirty="0"/>
          </a:p>
          <a:p>
            <a:r>
              <a:rPr lang="ar-SA" dirty="0"/>
              <a:t>يجب على المنشأة أن تقوِم في نهاية كل فترة تقرير ما إذا كان هناك أي مؤشر على احتمال حدوث اضمحلال (هبوط ) في قيمة أي أصل. وفي حال وجود أي مؤشر من هذا القبيل، فإن المنشأة يجب عليها أن تقدر مبلغ الأصل الممكن استرداده. إذا ظهرت مؤشرات على ذلك. </a:t>
            </a:r>
            <a:r>
              <a:rPr lang="ar-SA" u="sng" dirty="0"/>
              <a:t>في حين بغض النظر عن توافر المؤشرات فإن اختبار الهبوط يتم سنويا او على فترات اقل بشكل منتظم بكل سنة  للأصول غير الملموسة التي ليس لديها عمر افتراضي وسنويا للشهرة </a:t>
            </a:r>
            <a:r>
              <a:rPr lang="ar-SA" u="sng" dirty="0" err="1"/>
              <a:t>المقتناة</a:t>
            </a:r>
            <a:r>
              <a:rPr lang="ar-SA" u="sng" dirty="0"/>
              <a:t> من خلال تجميع الأعمال كما يطبق هذا المعيار على الاستثمارات بالمنشآت الزميلة او التابعة(وفقا لتعريفهما الوارد بمعيار محاسبة دولي 28 ،معيار تقرير دولي 10 )</a:t>
            </a:r>
          </a:p>
          <a:p>
            <a:r>
              <a:rPr lang="ar-SA" u="sng" dirty="0"/>
              <a:t>يعنى الشهرة ستقاس سنويا ووفقا لمعيار الاضمحلال ولا تحتاج لمؤشرات وتواجهنا مشكلة في استثمارات شركة اليحيى في </a:t>
            </a:r>
            <a:r>
              <a:rPr lang="ar-SA" u="sng" dirty="0" err="1"/>
              <a:t>المريم</a:t>
            </a:r>
            <a:r>
              <a:rPr lang="ar-SA" u="sng" dirty="0"/>
              <a:t> ( وكان هناك شهرة )</a:t>
            </a:r>
          </a:p>
        </p:txBody>
      </p:sp>
    </p:spTree>
    <p:extLst>
      <p:ext uri="{BB962C8B-B14F-4D97-AF65-F5344CB8AC3E}">
        <p14:creationId xmlns:p14="http://schemas.microsoft.com/office/powerpoint/2010/main" val="76141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F317-EB83-4113-8F7F-2F2337AAC39F}"/>
              </a:ext>
            </a:extLst>
          </p:cNvPr>
          <p:cNvSpPr>
            <a:spLocks noGrp="1"/>
          </p:cNvSpPr>
          <p:nvPr>
            <p:ph type="title"/>
          </p:nvPr>
        </p:nvSpPr>
        <p:spPr>
          <a:xfrm>
            <a:off x="1141413" y="-224630"/>
            <a:ext cx="9905998" cy="1478570"/>
          </a:xfrm>
        </p:spPr>
        <p:txBody>
          <a:bodyPr/>
          <a:lstStyle/>
          <a:p>
            <a:pPr algn="r"/>
            <a:r>
              <a:rPr lang="ar-SA" dirty="0">
                <a:solidFill>
                  <a:schemeClr val="bg2"/>
                </a:solidFill>
              </a:rPr>
              <a:t>قياس الاضمحلال في قيمة الأصول </a:t>
            </a:r>
          </a:p>
        </p:txBody>
      </p:sp>
      <p:sp>
        <p:nvSpPr>
          <p:cNvPr id="3" name="Content Placeholder 2">
            <a:extLst>
              <a:ext uri="{FF2B5EF4-FFF2-40B4-BE49-F238E27FC236}">
                <a16:creationId xmlns:a16="http://schemas.microsoft.com/office/drawing/2014/main" id="{9A579656-A683-4C24-91CC-6C1B2CB13F70}"/>
              </a:ext>
            </a:extLst>
          </p:cNvPr>
          <p:cNvSpPr>
            <a:spLocks noGrp="1"/>
          </p:cNvSpPr>
          <p:nvPr>
            <p:ph idx="1"/>
          </p:nvPr>
        </p:nvSpPr>
        <p:spPr>
          <a:xfrm>
            <a:off x="985651" y="1169719"/>
            <a:ext cx="10414659" cy="5688281"/>
          </a:xfrm>
          <a:pattFill prst="pct5">
            <a:fgClr>
              <a:schemeClr val="bg2"/>
            </a:fgClr>
            <a:bgClr>
              <a:schemeClr val="bg1"/>
            </a:bgClr>
          </a:pattFill>
        </p:spPr>
        <p:txBody>
          <a:bodyPr>
            <a:normAutofit lnSpcReduction="10000"/>
          </a:bodyPr>
          <a:lstStyle/>
          <a:p>
            <a:r>
              <a:rPr lang="ar-SA" dirty="0"/>
              <a:t>تنقسم المؤشرات التي تشير الى انخفاض قيمة الأصل الى مؤشرات داخلية وخارجية وتشمل تلك المتوقع حدوثها خلال الفترة </a:t>
            </a:r>
            <a:r>
              <a:rPr lang="ar-SA" dirty="0" err="1"/>
              <a:t>اوفي</a:t>
            </a:r>
            <a:r>
              <a:rPr lang="ar-SA" dirty="0"/>
              <a:t> المستقبل القريب إلا إنها مبنية على افتراضات تخص الوضع الحالي وعليه تؤثر على صافى التدفقات النقدية من استخدام الأصل التي تنتج من استخدامه مستقبلا او قيمته العادلة بما يؤدي الى انخفاض القيمة الممكن استردادها عن القيمة الدفترية له ومن أمثلة تلك المؤشرات</a:t>
            </a:r>
          </a:p>
          <a:p>
            <a:pPr marL="457200" indent="-457200">
              <a:buAutoNum type="arabic1Minus"/>
            </a:pPr>
            <a:r>
              <a:rPr lang="ar-SA" dirty="0"/>
              <a:t>التغيرات </a:t>
            </a:r>
            <a:r>
              <a:rPr lang="ar-SA" dirty="0" err="1"/>
              <a:t>فى</a:t>
            </a:r>
            <a:r>
              <a:rPr lang="ar-SA" dirty="0"/>
              <a:t> البيئة التقنية أو السوقية أو الاقتصادية أو النظامية التي تعمل فيها المنشأة أو في السوق (العرض والطلب )التي يكون الأصل موجهاً لها، أو</a:t>
            </a:r>
          </a:p>
          <a:p>
            <a:pPr marL="457200" indent="-457200">
              <a:buAutoNum type="arabic1Minus"/>
            </a:pPr>
            <a:r>
              <a:rPr lang="ar-SA" dirty="0"/>
              <a:t> وجود تدفقات نقدية سالبة متولدة من الأصل ، أو</a:t>
            </a:r>
          </a:p>
          <a:p>
            <a:pPr marL="457200" indent="-457200">
              <a:buAutoNum type="arabic1Minus"/>
            </a:pPr>
            <a:r>
              <a:rPr lang="ar-SA" dirty="0"/>
              <a:t>زيادة المبلغ الدفتري لصافي أصول المنشأة عن </a:t>
            </a:r>
            <a:r>
              <a:rPr lang="ar-SA" dirty="0" err="1"/>
              <a:t>رسملتها</a:t>
            </a:r>
            <a:r>
              <a:rPr lang="ar-SA" dirty="0"/>
              <a:t> السوقية (قيمته السوقية )</a:t>
            </a:r>
          </a:p>
          <a:p>
            <a:pPr marL="0" indent="0">
              <a:buNone/>
            </a:pPr>
            <a:r>
              <a:rPr lang="ar-SA" dirty="0">
                <a:solidFill>
                  <a:srgbClr val="FFFF00"/>
                </a:solidFill>
              </a:rPr>
              <a:t>(بالمثال : شركة </a:t>
            </a:r>
            <a:r>
              <a:rPr lang="ar-SA" dirty="0" err="1">
                <a:solidFill>
                  <a:srgbClr val="FFFF00"/>
                </a:solidFill>
              </a:rPr>
              <a:t>المريم</a:t>
            </a:r>
            <a:r>
              <a:rPr lang="ar-SA" dirty="0">
                <a:solidFill>
                  <a:srgbClr val="FFFF00"/>
                </a:solidFill>
              </a:rPr>
              <a:t> هل كان من المتوقع </a:t>
            </a:r>
            <a:r>
              <a:rPr lang="ar-SA" dirty="0" err="1">
                <a:solidFill>
                  <a:srgbClr val="FFFF00"/>
                </a:solidFill>
              </a:rPr>
              <a:t>ان</a:t>
            </a:r>
            <a:r>
              <a:rPr lang="ar-SA" dirty="0">
                <a:solidFill>
                  <a:srgbClr val="FFFF00"/>
                </a:solidFill>
              </a:rPr>
              <a:t> تكون القيمة السوقية للماكينات التي تصنع </a:t>
            </a:r>
            <a:r>
              <a:rPr lang="ar-SA" dirty="0" err="1">
                <a:solidFill>
                  <a:srgbClr val="FFFF00"/>
                </a:solidFill>
              </a:rPr>
              <a:t>العاب</a:t>
            </a:r>
            <a:r>
              <a:rPr lang="ar-SA" dirty="0">
                <a:solidFill>
                  <a:srgbClr val="FFFF00"/>
                </a:solidFill>
              </a:rPr>
              <a:t> الفايبر بالمتنزهات اكبر من قيمتها الدفترية </a:t>
            </a:r>
            <a:r>
              <a:rPr lang="ar-SA" dirty="0" err="1">
                <a:solidFill>
                  <a:srgbClr val="FFFF00"/>
                </a:solidFill>
              </a:rPr>
              <a:t>ام</a:t>
            </a:r>
            <a:r>
              <a:rPr lang="ar-SA" dirty="0">
                <a:solidFill>
                  <a:srgbClr val="FFFF00"/>
                </a:solidFill>
              </a:rPr>
              <a:t> اقل ؟ وهل تدفقات بيع هذه المنتجات مخصوم منها التدفقات الخارجة لاستخدام وإنتاج المنتج  ستنخفض </a:t>
            </a:r>
            <a:r>
              <a:rPr lang="ar-SA" dirty="0" err="1">
                <a:solidFill>
                  <a:srgbClr val="FFFF00"/>
                </a:solidFill>
              </a:rPr>
              <a:t>ام</a:t>
            </a:r>
            <a:r>
              <a:rPr lang="ar-SA" dirty="0">
                <a:solidFill>
                  <a:srgbClr val="FFFF00"/>
                </a:solidFill>
              </a:rPr>
              <a:t> تزيد بسبب الجائحة ؟ هل في اليحيى متوقع أن يظل معدل الطلب على تأجير السيارات كما هو ؟ </a:t>
            </a:r>
          </a:p>
        </p:txBody>
      </p:sp>
    </p:spTree>
    <p:extLst>
      <p:ext uri="{BB962C8B-B14F-4D97-AF65-F5344CB8AC3E}">
        <p14:creationId xmlns:p14="http://schemas.microsoft.com/office/powerpoint/2010/main" val="138940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C44E-6494-4961-A2B2-9296DC685474}"/>
              </a:ext>
            </a:extLst>
          </p:cNvPr>
          <p:cNvSpPr>
            <a:spLocks noGrp="1"/>
          </p:cNvSpPr>
          <p:nvPr>
            <p:ph type="title"/>
          </p:nvPr>
        </p:nvSpPr>
        <p:spPr>
          <a:xfrm>
            <a:off x="1240565" y="100725"/>
            <a:ext cx="9905998" cy="1478570"/>
          </a:xfrm>
        </p:spPr>
        <p:txBody>
          <a:bodyPr/>
          <a:lstStyle/>
          <a:p>
            <a:pPr algn="r"/>
            <a:r>
              <a:rPr lang="ar-SA" dirty="0">
                <a:solidFill>
                  <a:schemeClr val="bg2"/>
                </a:solidFill>
              </a:rPr>
              <a:t>قياس الاضمحلال في قيمة الأصول </a:t>
            </a:r>
          </a:p>
        </p:txBody>
      </p:sp>
      <p:sp>
        <p:nvSpPr>
          <p:cNvPr id="3" name="Content Placeholder 2">
            <a:extLst>
              <a:ext uri="{FF2B5EF4-FFF2-40B4-BE49-F238E27FC236}">
                <a16:creationId xmlns:a16="http://schemas.microsoft.com/office/drawing/2014/main" id="{04FFBE3A-E809-4F2E-A982-FAFA92315EAC}"/>
              </a:ext>
            </a:extLst>
          </p:cNvPr>
          <p:cNvSpPr>
            <a:spLocks noGrp="1"/>
          </p:cNvSpPr>
          <p:nvPr>
            <p:ph idx="1"/>
          </p:nvPr>
        </p:nvSpPr>
        <p:spPr>
          <a:xfrm>
            <a:off x="1141412" y="1246909"/>
            <a:ext cx="9905999" cy="5284520"/>
          </a:xfrm>
          <a:pattFill prst="pct5">
            <a:fgClr>
              <a:schemeClr val="bg2"/>
            </a:fgClr>
            <a:bgClr>
              <a:schemeClr val="bg1"/>
            </a:bgClr>
          </a:pattFill>
        </p:spPr>
        <p:txBody>
          <a:bodyPr>
            <a:normAutofit lnSpcReduction="10000"/>
          </a:bodyPr>
          <a:lstStyle/>
          <a:p>
            <a:r>
              <a:rPr lang="ar-SA" dirty="0"/>
              <a:t>حدوث تغيرات كبيرة خلال الفترة، أو توقع حدوثها في المستقبل القريب، في المدى أو الطريقة التي يتوقع أن يستخدم بها الأصل، ووجود تأثير سلبي لهذه التغيرات على المنشأة. ومن بين هذه التغيرات أن يصبح الأصل  عاطل ً،أو</a:t>
            </a:r>
          </a:p>
          <a:p>
            <a:r>
              <a:rPr lang="ar-SA" dirty="0"/>
              <a:t>وضع خطط لعدم استمرار العملية التي ينتمي إليها الأصل أو إعادة هيكلتها، وخطط الاستبعاد للأصل قبل التاريخ المتوقع سابقاً، وإعادة تقييم العمر الإنتاجي للأصل على أنه محدود بدالً من كونه غير محدود.</a:t>
            </a:r>
          </a:p>
          <a:p>
            <a:r>
              <a:rPr lang="ar-SA" dirty="0"/>
              <a:t>توفر دليل من التقارير الداخلية يشير إلى أن الأداء الاقتصادي للأصل أسوأ، أو سيكون أسوأ، مما كان متوقعاً.</a:t>
            </a:r>
          </a:p>
          <a:p>
            <a:r>
              <a:rPr lang="ar-SA" dirty="0"/>
              <a:t>فيما يخص الاستثمارات في شركات زميلة او تابعة او المشروع مشترك </a:t>
            </a:r>
            <a:r>
              <a:rPr lang="ar-SA" dirty="0" err="1"/>
              <a:t>ان</a:t>
            </a:r>
            <a:r>
              <a:rPr lang="ar-SA" dirty="0"/>
              <a:t> يكون الاستثمار في القوائم المنفصلة يزيد عن القيمة للمستثمر فيها بما فيها الشهر ذات الصلة او التوزيعات تزيد عن </a:t>
            </a:r>
            <a:r>
              <a:rPr lang="ar-SA" dirty="0" err="1"/>
              <a:t>اجمالى</a:t>
            </a:r>
            <a:r>
              <a:rPr lang="ar-SA" dirty="0"/>
              <a:t> الدخل الشامل للفترة </a:t>
            </a:r>
          </a:p>
          <a:p>
            <a:endParaRPr lang="ar-SA" dirty="0"/>
          </a:p>
          <a:p>
            <a:endParaRPr lang="ar-SA" dirty="0"/>
          </a:p>
        </p:txBody>
      </p:sp>
    </p:spTree>
    <p:extLst>
      <p:ext uri="{BB962C8B-B14F-4D97-AF65-F5344CB8AC3E}">
        <p14:creationId xmlns:p14="http://schemas.microsoft.com/office/powerpoint/2010/main" val="373109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5597-76EB-4F21-88B9-4D107813A39D}"/>
              </a:ext>
            </a:extLst>
          </p:cNvPr>
          <p:cNvSpPr>
            <a:spLocks noGrp="1"/>
          </p:cNvSpPr>
          <p:nvPr>
            <p:ph type="title"/>
          </p:nvPr>
        </p:nvSpPr>
        <p:spPr>
          <a:xfrm>
            <a:off x="1141413" y="-115877"/>
            <a:ext cx="9905998" cy="1478570"/>
          </a:xfrm>
        </p:spPr>
        <p:txBody>
          <a:bodyPr/>
          <a:lstStyle/>
          <a:p>
            <a:pPr algn="r"/>
            <a:r>
              <a:rPr lang="ar-SA" dirty="0">
                <a:solidFill>
                  <a:schemeClr val="bg2"/>
                </a:solidFill>
              </a:rPr>
              <a:t>كيفية احتساب القيمة </a:t>
            </a:r>
            <a:r>
              <a:rPr lang="ar-SA" dirty="0" err="1">
                <a:solidFill>
                  <a:schemeClr val="bg2"/>
                </a:solidFill>
              </a:rPr>
              <a:t>الاستردادية</a:t>
            </a:r>
            <a:r>
              <a:rPr lang="ar-SA" dirty="0">
                <a:solidFill>
                  <a:schemeClr val="bg2"/>
                </a:solidFill>
              </a:rPr>
              <a:t> لغرض قياس الاضمحلال </a:t>
            </a:r>
          </a:p>
        </p:txBody>
      </p:sp>
      <p:sp>
        <p:nvSpPr>
          <p:cNvPr id="3" name="Content Placeholder 2">
            <a:extLst>
              <a:ext uri="{FF2B5EF4-FFF2-40B4-BE49-F238E27FC236}">
                <a16:creationId xmlns:a16="http://schemas.microsoft.com/office/drawing/2014/main" id="{29452ED8-EC53-46D6-9166-4C61382731B8}"/>
              </a:ext>
            </a:extLst>
          </p:cNvPr>
          <p:cNvSpPr>
            <a:spLocks noGrp="1"/>
          </p:cNvSpPr>
          <p:nvPr>
            <p:ph idx="1"/>
          </p:nvPr>
        </p:nvSpPr>
        <p:spPr>
          <a:xfrm>
            <a:off x="1141412" y="1520328"/>
            <a:ext cx="9905999" cy="5034851"/>
          </a:xfrm>
        </p:spPr>
        <p:txBody>
          <a:bodyPr>
            <a:normAutofit fontScale="77500" lnSpcReduction="20000"/>
          </a:bodyPr>
          <a:lstStyle/>
          <a:p>
            <a:pPr marL="0" indent="0" algn="ctr">
              <a:buNone/>
            </a:pPr>
            <a:r>
              <a:rPr lang="ar-SA" dirty="0">
                <a:solidFill>
                  <a:schemeClr val="bg2"/>
                </a:solidFill>
              </a:rPr>
              <a:t> القيمة الدفترية </a:t>
            </a:r>
          </a:p>
          <a:p>
            <a:pPr marL="0" indent="0" algn="ctr">
              <a:buNone/>
            </a:pPr>
            <a:r>
              <a:rPr lang="ar-SA" dirty="0">
                <a:solidFill>
                  <a:schemeClr val="bg2"/>
                </a:solidFill>
              </a:rPr>
              <a:t>     القيمة </a:t>
            </a:r>
            <a:r>
              <a:rPr lang="ar-SA" dirty="0" err="1">
                <a:solidFill>
                  <a:schemeClr val="bg2"/>
                </a:solidFill>
              </a:rPr>
              <a:t>الاستردادية</a:t>
            </a:r>
            <a:r>
              <a:rPr lang="ar-SA" dirty="0">
                <a:solidFill>
                  <a:schemeClr val="bg2"/>
                </a:solidFill>
              </a:rPr>
              <a:t> (</a:t>
            </a:r>
            <a:r>
              <a:rPr lang="ar-SA" dirty="0" err="1">
                <a:solidFill>
                  <a:schemeClr val="bg2"/>
                </a:solidFill>
              </a:rPr>
              <a:t>ايهما</a:t>
            </a:r>
            <a:r>
              <a:rPr lang="ar-SA" dirty="0">
                <a:solidFill>
                  <a:schemeClr val="bg2"/>
                </a:solidFill>
              </a:rPr>
              <a:t> اعلى )</a:t>
            </a:r>
          </a:p>
          <a:p>
            <a:pPr marL="0" indent="0" algn="ctr">
              <a:buNone/>
            </a:pPr>
            <a:endParaRPr lang="ar-SA" dirty="0">
              <a:solidFill>
                <a:schemeClr val="bg2"/>
              </a:solidFill>
            </a:endParaRPr>
          </a:p>
          <a:p>
            <a:pPr marL="0" indent="0" algn="ctr">
              <a:buNone/>
            </a:pPr>
            <a:endParaRPr lang="ar-SA" dirty="0">
              <a:solidFill>
                <a:schemeClr val="bg2"/>
              </a:solidFill>
            </a:endParaRPr>
          </a:p>
          <a:p>
            <a:pPr marL="0" indent="0">
              <a:buNone/>
            </a:pPr>
            <a:r>
              <a:rPr lang="ar-SA" dirty="0">
                <a:solidFill>
                  <a:schemeClr val="bg2"/>
                </a:solidFill>
              </a:rPr>
              <a:t>                  1 القيمة الاستخدامية                            ة   2 القيمة العادلة مطروح منها تكلفة البيع </a:t>
            </a:r>
          </a:p>
          <a:p>
            <a:pPr marL="0" indent="0">
              <a:buNone/>
            </a:pPr>
            <a:r>
              <a:rPr lang="ar-SA" dirty="0">
                <a:solidFill>
                  <a:schemeClr val="bg2"/>
                </a:solidFill>
              </a:rPr>
              <a:t>              </a:t>
            </a:r>
            <a:r>
              <a:rPr lang="ar-SA" dirty="0">
                <a:solidFill>
                  <a:schemeClr val="accent2"/>
                </a:solidFill>
              </a:rPr>
              <a:t>القيمة الحالية لصافى التدفقات النقدية من                     </a:t>
            </a:r>
          </a:p>
          <a:p>
            <a:pPr marL="0" indent="0">
              <a:buNone/>
            </a:pPr>
            <a:r>
              <a:rPr lang="ar-SA" dirty="0">
                <a:solidFill>
                  <a:schemeClr val="accent2"/>
                </a:solidFill>
              </a:rPr>
              <a:t>                     استخدام وبيع الأصول  </a:t>
            </a:r>
          </a:p>
          <a:p>
            <a:pPr marL="0" indent="0">
              <a:buNone/>
            </a:pPr>
            <a:r>
              <a:rPr lang="ar-SA" b="1" dirty="0">
                <a:solidFill>
                  <a:schemeClr val="accent2"/>
                </a:solidFill>
              </a:rPr>
              <a:t>اذا توافر اى من 1 او 2 اعلى من القيمة الدفترية لا داعي لقياس  القيمة الأخرى </a:t>
            </a:r>
          </a:p>
          <a:p>
            <a:pPr marL="0" indent="0">
              <a:buNone/>
            </a:pPr>
            <a:r>
              <a:rPr lang="ar-SA" b="1" dirty="0">
                <a:solidFill>
                  <a:schemeClr val="accent2"/>
                </a:solidFill>
              </a:rPr>
              <a:t>اذا لم يمكن الوصول للقيمة العادلة بشكل يعتمد عليه في تاريخ القياس بين سوق بعمليات منتظمة بين المشاركين يمكن للمنشاة </a:t>
            </a:r>
            <a:r>
              <a:rPr lang="ar-SA" b="1" dirty="0" err="1">
                <a:solidFill>
                  <a:schemeClr val="accent2"/>
                </a:solidFill>
              </a:rPr>
              <a:t>ان</a:t>
            </a:r>
            <a:r>
              <a:rPr lang="ar-SA" b="1" dirty="0">
                <a:solidFill>
                  <a:schemeClr val="accent2"/>
                </a:solidFill>
              </a:rPr>
              <a:t> تستخدم القيمة الاستخدامية </a:t>
            </a:r>
          </a:p>
          <a:p>
            <a:pPr marL="0" indent="0">
              <a:buNone/>
            </a:pPr>
            <a:r>
              <a:rPr lang="ar-SA" b="1" dirty="0">
                <a:solidFill>
                  <a:schemeClr val="accent2"/>
                </a:solidFill>
              </a:rPr>
              <a:t>اذا كانت تكاليف الاستبعاد ليست </a:t>
            </a:r>
            <a:r>
              <a:rPr lang="ar-SA" b="1" dirty="0" err="1">
                <a:solidFill>
                  <a:schemeClr val="accent2"/>
                </a:solidFill>
              </a:rPr>
              <a:t>بذى</a:t>
            </a:r>
            <a:r>
              <a:rPr lang="ar-SA" b="1" dirty="0">
                <a:solidFill>
                  <a:schemeClr val="accent2"/>
                </a:solidFill>
              </a:rPr>
              <a:t> أهمية فيمكن استخدام القيمة العادلة من الاستبعاد على </a:t>
            </a:r>
            <a:r>
              <a:rPr lang="ar-SA" b="1" dirty="0" err="1">
                <a:solidFill>
                  <a:schemeClr val="accent2"/>
                </a:solidFill>
              </a:rPr>
              <a:t>انها</a:t>
            </a:r>
            <a:r>
              <a:rPr lang="ar-SA" b="1" dirty="0">
                <a:solidFill>
                  <a:schemeClr val="accent2"/>
                </a:solidFill>
              </a:rPr>
              <a:t> القيمة الممكن استردادها وسيكون ذلك هو الحال للأصل التي تنوى الإدارة استبعاده للتخلص منه لان اغلب تدفقاته ستتكون بشكل رئيسي من مقابل البيع </a:t>
            </a:r>
          </a:p>
        </p:txBody>
      </p:sp>
      <p:cxnSp>
        <p:nvCxnSpPr>
          <p:cNvPr id="5" name="Straight Arrow Connector 4">
            <a:extLst>
              <a:ext uri="{FF2B5EF4-FFF2-40B4-BE49-F238E27FC236}">
                <a16:creationId xmlns:a16="http://schemas.microsoft.com/office/drawing/2014/main" id="{B6546F83-F71A-488C-BE25-3B1EB4960E05}"/>
              </a:ext>
            </a:extLst>
          </p:cNvPr>
          <p:cNvCxnSpPr>
            <a:cxnSpLocks/>
          </p:cNvCxnSpPr>
          <p:nvPr/>
        </p:nvCxnSpPr>
        <p:spPr>
          <a:xfrm>
            <a:off x="5946298" y="2387227"/>
            <a:ext cx="2151100" cy="818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B794073-9A44-491C-B498-D7E0B1C44B56}"/>
              </a:ext>
            </a:extLst>
          </p:cNvPr>
          <p:cNvCxnSpPr>
            <a:cxnSpLocks/>
          </p:cNvCxnSpPr>
          <p:nvPr/>
        </p:nvCxnSpPr>
        <p:spPr>
          <a:xfrm flipH="1">
            <a:off x="3756752" y="2422566"/>
            <a:ext cx="1806767" cy="866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ight Brace 8">
            <a:extLst>
              <a:ext uri="{FF2B5EF4-FFF2-40B4-BE49-F238E27FC236}">
                <a16:creationId xmlns:a16="http://schemas.microsoft.com/office/drawing/2014/main" id="{78A53DF7-30F4-439D-A49D-4BAD2BDBB0D5}"/>
              </a:ext>
            </a:extLst>
          </p:cNvPr>
          <p:cNvSpPr/>
          <p:nvPr/>
        </p:nvSpPr>
        <p:spPr>
          <a:xfrm>
            <a:off x="7430520" y="1629351"/>
            <a:ext cx="1092530" cy="617517"/>
          </a:xfrm>
          <a:prstGeom prst="rightBrace">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0" name="Oval 9" descr="الاضمحلال ">
            <a:extLst>
              <a:ext uri="{FF2B5EF4-FFF2-40B4-BE49-F238E27FC236}">
                <a16:creationId xmlns:a16="http://schemas.microsoft.com/office/drawing/2014/main" id="{A9FF6410-49BB-4ACA-A781-ADE32DFAEF06}"/>
              </a:ext>
            </a:extLst>
          </p:cNvPr>
          <p:cNvSpPr/>
          <p:nvPr/>
        </p:nvSpPr>
        <p:spPr>
          <a:xfrm>
            <a:off x="8763952" y="1520328"/>
            <a:ext cx="2042556" cy="866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الاضمحلال </a:t>
            </a:r>
          </a:p>
        </p:txBody>
      </p:sp>
    </p:spTree>
    <p:extLst>
      <p:ext uri="{BB962C8B-B14F-4D97-AF65-F5344CB8AC3E}">
        <p14:creationId xmlns:p14="http://schemas.microsoft.com/office/powerpoint/2010/main" val="214334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183F-E3A6-4A23-8271-1A0FFFCD625A}"/>
              </a:ext>
            </a:extLst>
          </p:cNvPr>
          <p:cNvSpPr>
            <a:spLocks noGrp="1"/>
          </p:cNvSpPr>
          <p:nvPr>
            <p:ph type="title"/>
          </p:nvPr>
        </p:nvSpPr>
        <p:spPr>
          <a:xfrm>
            <a:off x="1261486" y="-129627"/>
            <a:ext cx="9905998" cy="1478570"/>
          </a:xfrm>
        </p:spPr>
        <p:txBody>
          <a:bodyPr/>
          <a:lstStyle/>
          <a:p>
            <a:pPr algn="r"/>
            <a:r>
              <a:rPr lang="ar-SA" dirty="0">
                <a:solidFill>
                  <a:schemeClr val="bg2"/>
                </a:solidFill>
              </a:rPr>
              <a:t>مثال على القيمة </a:t>
            </a:r>
            <a:r>
              <a:rPr lang="ar-SA" dirty="0" err="1">
                <a:solidFill>
                  <a:schemeClr val="bg2"/>
                </a:solidFill>
              </a:rPr>
              <a:t>الاستردادية</a:t>
            </a:r>
            <a:r>
              <a:rPr lang="ar-SA" dirty="0">
                <a:solidFill>
                  <a:schemeClr val="bg2"/>
                </a:solidFill>
              </a:rPr>
              <a:t> </a:t>
            </a:r>
          </a:p>
        </p:txBody>
      </p:sp>
      <p:sp>
        <p:nvSpPr>
          <p:cNvPr id="3" name="Content Placeholder 2">
            <a:extLst>
              <a:ext uri="{FF2B5EF4-FFF2-40B4-BE49-F238E27FC236}">
                <a16:creationId xmlns:a16="http://schemas.microsoft.com/office/drawing/2014/main" id="{6B2091A3-E439-443D-925A-A5DA91FA6481}"/>
              </a:ext>
            </a:extLst>
          </p:cNvPr>
          <p:cNvSpPr>
            <a:spLocks noGrp="1"/>
          </p:cNvSpPr>
          <p:nvPr>
            <p:ph idx="1"/>
          </p:nvPr>
        </p:nvSpPr>
        <p:spPr>
          <a:xfrm>
            <a:off x="1141413" y="969819"/>
            <a:ext cx="9905999" cy="5177594"/>
          </a:xfrm>
          <a:pattFill prst="pct5">
            <a:fgClr>
              <a:schemeClr val="bg2"/>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endParaRPr lang="ar-SA" dirty="0">
              <a:solidFill>
                <a:schemeClr val="bg2"/>
              </a:solidFill>
            </a:endParaRPr>
          </a:p>
          <a:p>
            <a:r>
              <a:rPr lang="ar-SA" sz="2200" dirty="0"/>
              <a:t>شركة مالكة </a:t>
            </a:r>
            <a:r>
              <a:rPr lang="ar-SA" sz="2200" dirty="0" err="1"/>
              <a:t>للمبانى</a:t>
            </a:r>
            <a:r>
              <a:rPr lang="ar-SA" sz="2200" dirty="0"/>
              <a:t> متعاقدة مع احد شركات إدارة الفنادق على إدارة مبناها على البحر بالإسكندرية كفندق (قيمته دفتريا الأرض والمبنى 100 مليون جنيه )وبالرغم من </a:t>
            </a:r>
            <a:r>
              <a:rPr lang="ar-SA" sz="2200" dirty="0" err="1"/>
              <a:t>ان</a:t>
            </a:r>
            <a:r>
              <a:rPr lang="ar-SA" sz="2200" dirty="0"/>
              <a:t> التدفقات النقدية بسبب الجائحة تشير الى انخفاض معدلات الإشغال بما يؤدي الى انخفاض نصيب المالكة بعد طرح أتعاب المديرة والمخصصات (القيمة الاستخدامية اى الحالية 50 مليون جنيه ، إلا </a:t>
            </a:r>
            <a:r>
              <a:rPr lang="ar-SA" sz="2200" dirty="0" err="1"/>
              <a:t>ان</a:t>
            </a:r>
            <a:r>
              <a:rPr lang="ar-SA" sz="2200" dirty="0"/>
              <a:t> المالكة أثبتت لك بان سعر بيع </a:t>
            </a:r>
            <a:r>
              <a:rPr lang="ar-SA" sz="2200" dirty="0" err="1"/>
              <a:t>الارض</a:t>
            </a:r>
            <a:r>
              <a:rPr lang="ar-SA" sz="2200" dirty="0"/>
              <a:t> و المبنى في نفس النطاق الجغرافي او وفقا لتقرير المقيم في بعض الدول ) مطروح منه تكلفة البيع  150 مليون جنية......... لا يوجد اضمحلال لان القيمة العادلة مطروح منها تكلفة البيع </a:t>
            </a:r>
            <a:r>
              <a:rPr lang="en-US" sz="2200" dirty="0"/>
              <a:t>&lt;</a:t>
            </a:r>
            <a:r>
              <a:rPr lang="ar-SA" sz="2200" dirty="0"/>
              <a:t> القيمة الدفترية </a:t>
            </a:r>
          </a:p>
        </p:txBody>
      </p:sp>
    </p:spTree>
    <p:extLst>
      <p:ext uri="{BB962C8B-B14F-4D97-AF65-F5344CB8AC3E}">
        <p14:creationId xmlns:p14="http://schemas.microsoft.com/office/powerpoint/2010/main" val="53559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0A31-CEFE-4B2F-BD58-0D1487EE03EE}"/>
              </a:ext>
            </a:extLst>
          </p:cNvPr>
          <p:cNvSpPr>
            <a:spLocks noGrp="1"/>
          </p:cNvSpPr>
          <p:nvPr>
            <p:ph type="title"/>
          </p:nvPr>
        </p:nvSpPr>
        <p:spPr>
          <a:xfrm>
            <a:off x="1141412" y="-224861"/>
            <a:ext cx="9990968" cy="1478570"/>
          </a:xfrm>
        </p:spPr>
        <p:txBody>
          <a:bodyPr>
            <a:normAutofit/>
          </a:bodyPr>
          <a:lstStyle/>
          <a:p>
            <a:pPr algn="r"/>
            <a:r>
              <a:rPr lang="ar-SA" sz="3200" dirty="0">
                <a:solidFill>
                  <a:schemeClr val="bg2">
                    <a:lumMod val="75000"/>
                  </a:schemeClr>
                </a:solidFill>
              </a:rPr>
              <a:t>ما هي المعايير المصرية او الدولية التي متوقع أن تتأثر بآثار تلك الجائحة ؟</a:t>
            </a:r>
          </a:p>
        </p:txBody>
      </p:sp>
      <p:pic>
        <p:nvPicPr>
          <p:cNvPr id="9" name="Content Placeholder 8" descr="A screenshot of a cell phone&#10;&#10;Description automatically generated">
            <a:extLst>
              <a:ext uri="{FF2B5EF4-FFF2-40B4-BE49-F238E27FC236}">
                <a16:creationId xmlns:a16="http://schemas.microsoft.com/office/drawing/2014/main" id="{453A56AB-84E8-43EE-9C8C-80A175F75F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136" y="998376"/>
            <a:ext cx="10851502" cy="5696800"/>
          </a:xfrm>
        </p:spPr>
      </p:pic>
    </p:spTree>
    <p:extLst>
      <p:ext uri="{BB962C8B-B14F-4D97-AF65-F5344CB8AC3E}">
        <p14:creationId xmlns:p14="http://schemas.microsoft.com/office/powerpoint/2010/main" val="65027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C4D94-A861-413E-B369-8F1410B7F39B}"/>
              </a:ext>
            </a:extLst>
          </p:cNvPr>
          <p:cNvSpPr>
            <a:spLocks noGrp="1"/>
          </p:cNvSpPr>
          <p:nvPr>
            <p:ph type="title"/>
          </p:nvPr>
        </p:nvSpPr>
        <p:spPr>
          <a:xfrm>
            <a:off x="1141413" y="82627"/>
            <a:ext cx="9905998" cy="1478570"/>
          </a:xfrm>
        </p:spPr>
        <p:txBody>
          <a:bodyPr>
            <a:normAutofit/>
          </a:bodyPr>
          <a:lstStyle/>
          <a:p>
            <a:pPr algn="r"/>
            <a:r>
              <a:rPr lang="ar-SA" sz="2800" dirty="0">
                <a:solidFill>
                  <a:schemeClr val="bg2"/>
                </a:solidFill>
              </a:rPr>
              <a:t>كيف يتم قياس الاضمحلال للشهرة بالقوائم المالية المجمعة (الموحدة)؟</a:t>
            </a:r>
          </a:p>
        </p:txBody>
      </p:sp>
      <p:sp>
        <p:nvSpPr>
          <p:cNvPr id="3" name="Content Placeholder 2">
            <a:extLst>
              <a:ext uri="{FF2B5EF4-FFF2-40B4-BE49-F238E27FC236}">
                <a16:creationId xmlns:a16="http://schemas.microsoft.com/office/drawing/2014/main" id="{4DFF65B4-82B8-49FF-9548-97F290492DF2}"/>
              </a:ext>
            </a:extLst>
          </p:cNvPr>
          <p:cNvSpPr>
            <a:spLocks noGrp="1"/>
          </p:cNvSpPr>
          <p:nvPr>
            <p:ph idx="1"/>
          </p:nvPr>
        </p:nvSpPr>
        <p:spPr>
          <a:xfrm>
            <a:off x="1141412" y="1112705"/>
            <a:ext cx="9905999" cy="5662668"/>
          </a:xfrm>
          <a:pattFill prst="pct5">
            <a:fgClr>
              <a:schemeClr val="bg2"/>
            </a:fgClr>
            <a:bgClr>
              <a:schemeClr val="bg1"/>
            </a:bgClr>
          </a:pattFill>
        </p:spPr>
        <p:txBody>
          <a:bodyPr>
            <a:normAutofit fontScale="92500"/>
          </a:bodyPr>
          <a:lstStyle/>
          <a:p>
            <a:r>
              <a:rPr lang="ar-SA" dirty="0"/>
              <a:t> يجب اختبار وحدة توليد النقد التي تم تخصيص شهرة لها لتحديد الهبوط في قيمتها سنوياً، ومتى كان هناك مؤشر على احتمال حدوث هبوط في قيمة الوحدة، وذلك عن طريق مقارنة المبلغ الدفتري للوحدة، بما في ذلك الشهرة، مع المبلغ الممكن استرداده منها. وإذا كان المبلغ الممكن استرداده من الوحدة يتجاوز المبلغ الدفتري للوحدة، فإن الوحدة والشهرة المخصصة لتلك الوحدة يجب اعتبار أنه لم يحدث هبوط في قيمتهما. وإذا كان المبلغ الدفتري للوحدة يتجاوز المبلغ الممكن استرداده منها، فيجب على المنشأة إثبات خسارة الهبوط وفقاً للفقرة 104. فقرة 90 من معيار الاضمحلال الدولي 36 </a:t>
            </a:r>
          </a:p>
          <a:p>
            <a:r>
              <a:rPr lang="ar-SA" dirty="0"/>
              <a:t>المثال : القيمة الدفترية لاستثمار اليحيى في </a:t>
            </a:r>
            <a:r>
              <a:rPr lang="ar-SA" dirty="0" err="1"/>
              <a:t>المريم</a:t>
            </a:r>
            <a:r>
              <a:rPr lang="ar-SA" dirty="0"/>
              <a:t> بالقوائم المنفصلة                4 مليون </a:t>
            </a:r>
          </a:p>
          <a:p>
            <a:pPr marL="0" indent="0">
              <a:buNone/>
            </a:pPr>
            <a:r>
              <a:rPr lang="ar-SA" dirty="0"/>
              <a:t>القيمة لنصيب </a:t>
            </a:r>
            <a:r>
              <a:rPr lang="ar-SA" dirty="0" err="1"/>
              <a:t>الام</a:t>
            </a:r>
            <a:r>
              <a:rPr lang="ar-SA" dirty="0"/>
              <a:t> بالمستثمر فيها بالقوائم المالية المجمعة بما فيها الشهرة             3 مليون 	</a:t>
            </a:r>
          </a:p>
          <a:p>
            <a:pPr marL="0" indent="0">
              <a:buNone/>
            </a:pPr>
            <a:r>
              <a:rPr lang="ar-SA" dirty="0"/>
              <a:t>       هناك مؤشرات انخفاض في قيمة الشهرة </a:t>
            </a:r>
          </a:p>
          <a:p>
            <a:pPr marL="0" indent="0">
              <a:buNone/>
            </a:pPr>
            <a:r>
              <a:rPr lang="ar-SA" dirty="0"/>
              <a:t>الاضمحلال =   4 -  2.5  = 1.5 مليون ويتم تخفيض الشهرة بالكامل بقيمة 5. مليون وهناك الخط الإنتاجي باليحيى للألعاب سيتم تخفيضه بقيمة 5 . مليون  وباقي الانخفاض توزع على الأصول بالمجمعة تناسبيا </a:t>
            </a:r>
          </a:p>
        </p:txBody>
      </p:sp>
    </p:spTree>
    <p:extLst>
      <p:ext uri="{BB962C8B-B14F-4D97-AF65-F5344CB8AC3E}">
        <p14:creationId xmlns:p14="http://schemas.microsoft.com/office/powerpoint/2010/main" val="148352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B67B-6FB6-4D53-B8B3-ED55B5B421C0}"/>
              </a:ext>
            </a:extLst>
          </p:cNvPr>
          <p:cNvSpPr>
            <a:spLocks noGrp="1"/>
          </p:cNvSpPr>
          <p:nvPr>
            <p:ph type="title"/>
          </p:nvPr>
        </p:nvSpPr>
        <p:spPr/>
        <p:txBody>
          <a:bodyPr/>
          <a:lstStyle/>
          <a:p>
            <a:pPr algn="r"/>
            <a:r>
              <a:rPr lang="ar-SA" dirty="0">
                <a:solidFill>
                  <a:schemeClr val="bg2"/>
                </a:solidFill>
              </a:rPr>
              <a:t>الأحداث التي تلى تاريخ القوائم المالية </a:t>
            </a:r>
          </a:p>
        </p:txBody>
      </p:sp>
      <p:sp>
        <p:nvSpPr>
          <p:cNvPr id="3" name="Content Placeholder 2">
            <a:extLst>
              <a:ext uri="{FF2B5EF4-FFF2-40B4-BE49-F238E27FC236}">
                <a16:creationId xmlns:a16="http://schemas.microsoft.com/office/drawing/2014/main" id="{F2C96C94-CD7D-4BCD-9B92-FE3D065C7FF8}"/>
              </a:ext>
            </a:extLst>
          </p:cNvPr>
          <p:cNvSpPr>
            <a:spLocks noGrp="1"/>
          </p:cNvSpPr>
          <p:nvPr>
            <p:ph idx="1"/>
          </p:nvPr>
        </p:nvSpPr>
        <p:spPr>
          <a:xfrm>
            <a:off x="1141412" y="1586429"/>
            <a:ext cx="9905999" cy="5001658"/>
          </a:xfrm>
          <a:pattFill prst="pct5">
            <a:fgClr>
              <a:schemeClr val="bg2"/>
            </a:fgClr>
            <a:bgClr>
              <a:schemeClr val="bg1"/>
            </a:bgClr>
          </a:pattFill>
        </p:spPr>
        <p:txBody>
          <a:bodyPr>
            <a:normAutofit fontScale="92500"/>
          </a:bodyPr>
          <a:lstStyle/>
          <a:p>
            <a:r>
              <a:rPr lang="ar-SA" dirty="0"/>
              <a:t>تمثل الفترة من تاريخ  القوائم المالية الى تاريخ </a:t>
            </a:r>
            <a:r>
              <a:rPr lang="ar-SA" dirty="0" err="1"/>
              <a:t>اصدار</a:t>
            </a:r>
            <a:r>
              <a:rPr lang="ar-SA" dirty="0"/>
              <a:t> القوائم المالية </a:t>
            </a:r>
          </a:p>
          <a:p>
            <a:r>
              <a:rPr lang="ar-SA" dirty="0"/>
              <a:t>يعرّف كل من المعيار الدولي للمحاسبة رقم 10 "الأحداث بعد فترة التقرير" والقسم رقم 32 من المعيار الدولي للتقرير المالي للمنشآت الصغيرة والمتوسطة الأحداث بعد نهاية فترة التقرير بأنها تلك الأحداث، </a:t>
            </a:r>
            <a:r>
              <a:rPr lang="ar-SA" dirty="0">
                <a:solidFill>
                  <a:srgbClr val="FFFF00"/>
                </a:solidFill>
              </a:rPr>
              <a:t>المواتية وغير المواتية</a:t>
            </a:r>
            <a:r>
              <a:rPr lang="ar-SA" dirty="0"/>
              <a:t>، التي تحدث بين نهاية فترة التقرير والتاريخ الذي تُعتمد فيه القوائم المالية للإصدار</a:t>
            </a:r>
          </a:p>
          <a:p>
            <a:r>
              <a:rPr lang="ar-SA" dirty="0"/>
              <a:t>هناك </a:t>
            </a:r>
            <a:r>
              <a:rPr lang="ar-SA" dirty="0" err="1"/>
              <a:t>احداث</a:t>
            </a:r>
            <a:r>
              <a:rPr lang="ar-SA" dirty="0"/>
              <a:t> تنشا بعد نهاية فترة التقرير المالية لا تؤكد على حدث كان موجود في تاريخ القوائم المالية وهذه الأحداث تتطلب الإفصاح وتشمل تلك الأحداث المشار </a:t>
            </a:r>
            <a:r>
              <a:rPr lang="ar-SA" dirty="0" err="1"/>
              <a:t>اليها</a:t>
            </a:r>
            <a:r>
              <a:rPr lang="ar-SA" dirty="0"/>
              <a:t> والتي يتطلب المعيار الإفصاح عنها (على سبيل المثال: توقف بعض الأنشطة، التغيرات بشكل كبير غير عادي في أسعار بعض الأصول</a:t>
            </a:r>
          </a:p>
          <a:p>
            <a:r>
              <a:rPr lang="ar-SA" dirty="0"/>
              <a:t>هناك أحداث تنشا وتؤكد على حدث كان موجود في تاريخ القوائم المالية(معدلة ) ( الحكم في نزاع قضائي كان قائما في تاريخ القوائم المالية  ويتطلب التعديل وفقا </a:t>
            </a:r>
            <a:r>
              <a:rPr lang="ar-SA" dirty="0" err="1"/>
              <a:t>لاخر</a:t>
            </a:r>
            <a:r>
              <a:rPr lang="ar-SA" dirty="0"/>
              <a:t> حكم صدر تاليا وقبل إصدار القوائم )</a:t>
            </a:r>
          </a:p>
        </p:txBody>
      </p:sp>
    </p:spTree>
    <p:extLst>
      <p:ext uri="{BB962C8B-B14F-4D97-AF65-F5344CB8AC3E}">
        <p14:creationId xmlns:p14="http://schemas.microsoft.com/office/powerpoint/2010/main" val="189081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BE49-C0E0-48F9-8552-369BB424A901}"/>
              </a:ext>
            </a:extLst>
          </p:cNvPr>
          <p:cNvSpPr>
            <a:spLocks noGrp="1"/>
          </p:cNvSpPr>
          <p:nvPr>
            <p:ph type="title"/>
          </p:nvPr>
        </p:nvSpPr>
        <p:spPr>
          <a:xfrm>
            <a:off x="1143001" y="-319755"/>
            <a:ext cx="9905998" cy="1478570"/>
          </a:xfrm>
        </p:spPr>
        <p:txBody>
          <a:bodyPr/>
          <a:lstStyle/>
          <a:p>
            <a:pPr algn="r"/>
            <a:r>
              <a:rPr lang="ar-SA" dirty="0">
                <a:solidFill>
                  <a:schemeClr val="bg2"/>
                </a:solidFill>
              </a:rPr>
              <a:t>المخزون (معيار المحاسبة الدولي 2 )</a:t>
            </a:r>
          </a:p>
        </p:txBody>
      </p:sp>
      <p:sp>
        <p:nvSpPr>
          <p:cNvPr id="3" name="Content Placeholder 2">
            <a:extLst>
              <a:ext uri="{FF2B5EF4-FFF2-40B4-BE49-F238E27FC236}">
                <a16:creationId xmlns:a16="http://schemas.microsoft.com/office/drawing/2014/main" id="{FD623333-C3CC-425A-8271-D8E5DB19C3D4}"/>
              </a:ext>
            </a:extLst>
          </p:cNvPr>
          <p:cNvSpPr>
            <a:spLocks noGrp="1"/>
          </p:cNvSpPr>
          <p:nvPr>
            <p:ph idx="1"/>
          </p:nvPr>
        </p:nvSpPr>
        <p:spPr>
          <a:xfrm>
            <a:off x="600364" y="703348"/>
            <a:ext cx="10857178" cy="5531198"/>
          </a:xfrm>
          <a:pattFill prst="pct5">
            <a:fgClr>
              <a:schemeClr val="bg2"/>
            </a:fgClr>
            <a:bgClr>
              <a:schemeClr val="bg1"/>
            </a:bgClr>
          </a:pattFill>
        </p:spPr>
        <p:txBody>
          <a:bodyPr>
            <a:noAutofit/>
          </a:bodyPr>
          <a:lstStyle/>
          <a:p>
            <a:r>
              <a:rPr lang="ar-SA" sz="2200" dirty="0"/>
              <a:t>يقاس المخزون بالتكلفة او صافى القيمة القابلة للتحقق </a:t>
            </a:r>
            <a:r>
              <a:rPr lang="ar-SA" sz="2200" dirty="0" err="1"/>
              <a:t>ايهما</a:t>
            </a:r>
            <a:r>
              <a:rPr lang="ar-SA" sz="2200" dirty="0"/>
              <a:t> اقل </a:t>
            </a:r>
          </a:p>
          <a:p>
            <a:r>
              <a:rPr lang="ar-SA" sz="2200" dirty="0"/>
              <a:t>بعد اتباع نظام التكاليف الملائم ( أنظمة التكاليف أوامر ومراحل و.... ) وعلمك بان المخزون يشمل تكلفة المواد المستخدمة وتكلفة التشكيل وهى الأجور والمصروفات الصناعية الأخرى </a:t>
            </a:r>
          </a:p>
          <a:p>
            <a:r>
              <a:rPr lang="ar-SA" sz="2200" dirty="0"/>
              <a:t>وأيضا تعلم </a:t>
            </a:r>
            <a:r>
              <a:rPr lang="ar-SA" sz="2200" dirty="0" err="1"/>
              <a:t>ان</a:t>
            </a:r>
            <a:r>
              <a:rPr lang="ar-SA" sz="2200" dirty="0"/>
              <a:t> المصروفات الصناعية غير المباشرة  نقوم بتوزيعها بمعدلات تحميل على الوحدات المستفيدة </a:t>
            </a:r>
          </a:p>
          <a:p>
            <a:r>
              <a:rPr lang="ar-SA" sz="2200" dirty="0"/>
              <a:t>بعض الحالات وذلك أنه بسبب ظروف الجائحة قد لا يمكن استرداد تكلفة المخزون إذا ما تلف  أو إذا أصبح متقادماً بشكل كلي أو جزئي أو إذا انخفض سعر بيعه. وقد لا يمكن استرداد تكلفة المخزون أيضاً إذا زادت التكاليف المُقدرة للإتمام أو التكاليف المُقدر أن يتم تكبدها لإنفاذ البيع وهنا يتم تخفيضه لصافي القيمة القابلة للتحقق </a:t>
            </a:r>
          </a:p>
          <a:p>
            <a:r>
              <a:rPr lang="ar-SA" sz="2200" dirty="0">
                <a:solidFill>
                  <a:srgbClr val="FFFF00"/>
                </a:solidFill>
              </a:rPr>
              <a:t>بالمثال :- اصبح لديك مخزون منتج تام من </a:t>
            </a:r>
            <a:r>
              <a:rPr lang="ar-SA" sz="2200" dirty="0" err="1">
                <a:solidFill>
                  <a:srgbClr val="FFFF00"/>
                </a:solidFill>
              </a:rPr>
              <a:t>العاب</a:t>
            </a:r>
            <a:r>
              <a:rPr lang="ar-SA" sz="2200" dirty="0">
                <a:solidFill>
                  <a:srgbClr val="FFFF00"/>
                </a:solidFill>
              </a:rPr>
              <a:t> الفايبر(2  مليون </a:t>
            </a:r>
            <a:r>
              <a:rPr lang="ar-SA" sz="2200" dirty="0" err="1">
                <a:solidFill>
                  <a:srgbClr val="FFFF00"/>
                </a:solidFill>
              </a:rPr>
              <a:t>دفترى</a:t>
            </a:r>
            <a:r>
              <a:rPr lang="ar-SA" sz="2200" dirty="0">
                <a:solidFill>
                  <a:srgbClr val="FFFF00"/>
                </a:solidFill>
              </a:rPr>
              <a:t>) وتعلم انه نظرا لظروف الجائحة أغلقت معظم المتنزهات وغالبا عدلت ظروفها لتجديد تلك الألعاب وعليه سيكون هناك مخزون راكد يتم تقدير قيمته بسعر البيع مخصوم منه تكلفة البيع المقدرة والتي امكن التوصل </a:t>
            </a:r>
            <a:r>
              <a:rPr lang="ar-SA" sz="2200" dirty="0" err="1">
                <a:solidFill>
                  <a:srgbClr val="FFFF00"/>
                </a:solidFill>
              </a:rPr>
              <a:t>اليها</a:t>
            </a:r>
            <a:r>
              <a:rPr lang="ar-SA" sz="2200" dirty="0">
                <a:solidFill>
                  <a:srgbClr val="FFFF00"/>
                </a:solidFill>
              </a:rPr>
              <a:t> من خلال بعض المبيعات للمنتج بالفترة اللاحقة بقيمة مقدرة مليون جنيه وكذلك فان الخامات </a:t>
            </a:r>
            <a:r>
              <a:rPr lang="ar-SA" sz="2200" dirty="0" err="1">
                <a:solidFill>
                  <a:srgbClr val="FFFF00"/>
                </a:solidFill>
              </a:rPr>
              <a:t>المتاثرة</a:t>
            </a:r>
            <a:r>
              <a:rPr lang="ar-SA" sz="2200" dirty="0">
                <a:solidFill>
                  <a:srgbClr val="FFFF00"/>
                </a:solidFill>
              </a:rPr>
              <a:t> بانخفاض سعر المنتج النهائي الراكدة تخفض الى قيمتها </a:t>
            </a:r>
            <a:r>
              <a:rPr lang="ar-SA" sz="2200" dirty="0" err="1">
                <a:solidFill>
                  <a:srgbClr val="FFFF00"/>
                </a:solidFill>
              </a:rPr>
              <a:t>الاحلالية</a:t>
            </a:r>
            <a:r>
              <a:rPr lang="ar-SA" sz="2200" dirty="0">
                <a:solidFill>
                  <a:srgbClr val="FFFF00"/>
                </a:solidFill>
              </a:rPr>
              <a:t> ويتم الاعتراف بانخفاض </a:t>
            </a:r>
            <a:r>
              <a:rPr lang="ar-SA" sz="2200" dirty="0" err="1">
                <a:solidFill>
                  <a:srgbClr val="FFFF00"/>
                </a:solidFill>
              </a:rPr>
              <a:t>اجمالي</a:t>
            </a:r>
            <a:r>
              <a:rPr lang="ar-SA" sz="2200" dirty="0">
                <a:solidFill>
                  <a:srgbClr val="FFFF00"/>
                </a:solidFill>
              </a:rPr>
              <a:t> 1100,000 خسائر انخفاض مخزون </a:t>
            </a:r>
          </a:p>
        </p:txBody>
      </p:sp>
    </p:spTree>
    <p:extLst>
      <p:ext uri="{BB962C8B-B14F-4D97-AF65-F5344CB8AC3E}">
        <p14:creationId xmlns:p14="http://schemas.microsoft.com/office/powerpoint/2010/main" val="211083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5F9A-46CD-457C-B3FF-5A06612748ED}"/>
              </a:ext>
            </a:extLst>
          </p:cNvPr>
          <p:cNvSpPr>
            <a:spLocks noGrp="1"/>
          </p:cNvSpPr>
          <p:nvPr>
            <p:ph type="title"/>
          </p:nvPr>
        </p:nvSpPr>
        <p:spPr>
          <a:xfrm>
            <a:off x="1141412" y="-330506"/>
            <a:ext cx="9905998" cy="1478570"/>
          </a:xfrm>
        </p:spPr>
        <p:txBody>
          <a:bodyPr/>
          <a:lstStyle/>
          <a:p>
            <a:pPr algn="r"/>
            <a:r>
              <a:rPr lang="ar-SA" dirty="0">
                <a:solidFill>
                  <a:schemeClr val="bg2"/>
                </a:solidFill>
              </a:rPr>
              <a:t>تابع : المخزون </a:t>
            </a:r>
          </a:p>
        </p:txBody>
      </p:sp>
      <p:sp>
        <p:nvSpPr>
          <p:cNvPr id="3" name="Content Placeholder 2">
            <a:extLst>
              <a:ext uri="{FF2B5EF4-FFF2-40B4-BE49-F238E27FC236}">
                <a16:creationId xmlns:a16="http://schemas.microsoft.com/office/drawing/2014/main" id="{315D7EE1-B7B9-4CB5-AE5D-E7BC3C93E294}"/>
              </a:ext>
            </a:extLst>
          </p:cNvPr>
          <p:cNvSpPr>
            <a:spLocks noGrp="1"/>
          </p:cNvSpPr>
          <p:nvPr>
            <p:ph idx="1"/>
          </p:nvPr>
        </p:nvSpPr>
        <p:spPr>
          <a:xfrm>
            <a:off x="1141412" y="738130"/>
            <a:ext cx="9905999" cy="5596569"/>
          </a:xfrm>
          <a:pattFill prst="pct5">
            <a:fgClr>
              <a:schemeClr val="bg2"/>
            </a:fgClr>
            <a:bgClr>
              <a:schemeClr val="bg1"/>
            </a:bgClr>
          </a:pattFill>
        </p:spPr>
        <p:txBody>
          <a:bodyPr>
            <a:normAutofit lnSpcReduction="10000"/>
          </a:bodyPr>
          <a:lstStyle/>
          <a:p>
            <a:r>
              <a:rPr lang="ar-SA" dirty="0"/>
              <a:t>على أن تخصيص نفقات الإنتاج الإضافية الثابتة على تكاليف التحويل يستند إلى الطاقة الإنتاجية العادية لمرافق الإنتاج. والطاقة الإنتاجية العادية هي متوسط الإنتاج المُتوقع تحقيقه على مدى عدد من الفترات أو المواسم في ظل الظروف العادية، مع الأخذ في الحسبان الفقد في الطاقة الإنتاجية الناتج عن الصيانة المُجدولة. ومما ينبغي التأكيد عليه في ظروف فيروس كوفيد-19 والتي قد تؤدي بشكل جوهري إلى انخفاض في الإنتاج دون الطاقة العادية، أن المعيار ينص على عدم جواز زيادة مبلغ النفقات الإضافية الثابتة (التكاليف غير المباشرة) المُخصص لكل وحدة إنتاج نتيجةً لانخفاض الإنتاج أو عدم استغلال الآلات. وتُثبت النفقات الإضافية غير المُخصصة على أنها مصروف في الفترة التي يتم تحملها فيها</a:t>
            </a:r>
          </a:p>
          <a:p>
            <a:r>
              <a:rPr lang="ar-SA" dirty="0">
                <a:solidFill>
                  <a:srgbClr val="FFFF00"/>
                </a:solidFill>
              </a:rPr>
              <a:t>في مثال اليحيى </a:t>
            </a:r>
            <a:r>
              <a:rPr lang="ar-SA" dirty="0" err="1">
                <a:solidFill>
                  <a:srgbClr val="FFFF00"/>
                </a:solidFill>
              </a:rPr>
              <a:t>والمريم</a:t>
            </a:r>
            <a:r>
              <a:rPr lang="ar-SA" dirty="0">
                <a:solidFill>
                  <a:srgbClr val="FFFF00"/>
                </a:solidFill>
              </a:rPr>
              <a:t> : شركة </a:t>
            </a:r>
            <a:r>
              <a:rPr lang="ar-SA" dirty="0" err="1">
                <a:solidFill>
                  <a:srgbClr val="FFFF00"/>
                </a:solidFill>
              </a:rPr>
              <a:t>المريم</a:t>
            </a:r>
            <a:r>
              <a:rPr lang="ar-SA" dirty="0">
                <a:solidFill>
                  <a:srgbClr val="FFFF00"/>
                </a:solidFill>
              </a:rPr>
              <a:t> انتتجت البوابات المعقمة الفايبر ولكن هناك </a:t>
            </a:r>
            <a:r>
              <a:rPr lang="ar-SA" dirty="0" err="1">
                <a:solidFill>
                  <a:srgbClr val="FFFF00"/>
                </a:solidFill>
              </a:rPr>
              <a:t>اهلاكات</a:t>
            </a:r>
            <a:r>
              <a:rPr lang="ar-SA" dirty="0">
                <a:solidFill>
                  <a:srgbClr val="FFFF00"/>
                </a:solidFill>
              </a:rPr>
              <a:t> ومصروفات غير مباشرة صارت بمبالغ لا تتناسب مع الإنتاج من </a:t>
            </a:r>
            <a:r>
              <a:rPr lang="ar-SA" dirty="0" err="1">
                <a:solidFill>
                  <a:srgbClr val="FFFF00"/>
                </a:solidFill>
              </a:rPr>
              <a:t>العاب</a:t>
            </a:r>
            <a:r>
              <a:rPr lang="ar-SA" dirty="0">
                <a:solidFill>
                  <a:srgbClr val="FFFF00"/>
                </a:solidFill>
              </a:rPr>
              <a:t> الفايبر حملتها المنشأة على منتجات البوابات لعلمها بالطلب على هذا المنتج مع </a:t>
            </a:r>
            <a:r>
              <a:rPr lang="ar-SA" dirty="0" err="1">
                <a:solidFill>
                  <a:srgbClr val="FFFF00"/>
                </a:solidFill>
              </a:rPr>
              <a:t>انها</a:t>
            </a:r>
            <a:r>
              <a:rPr lang="ar-SA" dirty="0">
                <a:solidFill>
                  <a:srgbClr val="FFFF00"/>
                </a:solidFill>
              </a:rPr>
              <a:t> تمثل طاقة عاطلة وحملت مبالغ أخرى بعد </a:t>
            </a:r>
            <a:r>
              <a:rPr lang="ar-SA" dirty="0" err="1">
                <a:solidFill>
                  <a:srgbClr val="FFFF00"/>
                </a:solidFill>
              </a:rPr>
              <a:t>ان</a:t>
            </a:r>
            <a:r>
              <a:rPr lang="ar-SA" dirty="0">
                <a:solidFill>
                  <a:srgbClr val="FFFF00"/>
                </a:solidFill>
              </a:rPr>
              <a:t> عدلت موازنتها </a:t>
            </a:r>
            <a:r>
              <a:rPr lang="ar-SA" dirty="0" err="1">
                <a:solidFill>
                  <a:srgbClr val="FFFF00"/>
                </a:solidFill>
              </a:rPr>
              <a:t>لانتاج</a:t>
            </a:r>
            <a:r>
              <a:rPr lang="ar-SA" dirty="0">
                <a:solidFill>
                  <a:srgbClr val="FFFF00"/>
                </a:solidFill>
              </a:rPr>
              <a:t> الألعاب على المخزون من </a:t>
            </a:r>
            <a:r>
              <a:rPr lang="ar-SA" dirty="0" err="1">
                <a:solidFill>
                  <a:srgbClr val="FFFF00"/>
                </a:solidFill>
              </a:rPr>
              <a:t>العاب</a:t>
            </a:r>
            <a:r>
              <a:rPr lang="ar-SA" dirty="0">
                <a:solidFill>
                  <a:srgbClr val="FFFF00"/>
                </a:solidFill>
              </a:rPr>
              <a:t> الفايبر ؟  كل هذه المبالغ لا تعد ضمن تكلفة المخزون وتعد ضمن المصروفات</a:t>
            </a:r>
          </a:p>
        </p:txBody>
      </p:sp>
    </p:spTree>
    <p:extLst>
      <p:ext uri="{BB962C8B-B14F-4D97-AF65-F5344CB8AC3E}">
        <p14:creationId xmlns:p14="http://schemas.microsoft.com/office/powerpoint/2010/main" val="169925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E088-2940-449B-9269-2A9213EC70EF}"/>
              </a:ext>
            </a:extLst>
          </p:cNvPr>
          <p:cNvSpPr>
            <a:spLocks noGrp="1"/>
          </p:cNvSpPr>
          <p:nvPr>
            <p:ph type="title"/>
          </p:nvPr>
        </p:nvSpPr>
        <p:spPr/>
        <p:txBody>
          <a:bodyPr/>
          <a:lstStyle/>
          <a:p>
            <a:pPr algn="r"/>
            <a:r>
              <a:rPr lang="ar-SA" dirty="0"/>
              <a:t>المخزون </a:t>
            </a:r>
          </a:p>
        </p:txBody>
      </p:sp>
      <p:sp>
        <p:nvSpPr>
          <p:cNvPr id="3" name="Content Placeholder 2">
            <a:extLst>
              <a:ext uri="{FF2B5EF4-FFF2-40B4-BE49-F238E27FC236}">
                <a16:creationId xmlns:a16="http://schemas.microsoft.com/office/drawing/2014/main" id="{9FDE7E5A-5CB1-4562-8C59-D6DF90597E43}"/>
              </a:ext>
            </a:extLst>
          </p:cNvPr>
          <p:cNvSpPr>
            <a:spLocks noGrp="1"/>
          </p:cNvSpPr>
          <p:nvPr>
            <p:ph idx="1"/>
          </p:nvPr>
        </p:nvSpPr>
        <p:spPr>
          <a:xfrm>
            <a:off x="1141412" y="1585519"/>
            <a:ext cx="9905999" cy="4857226"/>
          </a:xfrm>
          <a:pattFill prst="pct5">
            <a:fgClr>
              <a:schemeClr val="bg2"/>
            </a:fgClr>
            <a:bgClr>
              <a:schemeClr val="bg1"/>
            </a:bgClr>
          </a:pattFill>
        </p:spPr>
        <p:txBody>
          <a:bodyPr>
            <a:normAutofit fontScale="92500" lnSpcReduction="20000"/>
          </a:bodyPr>
          <a:lstStyle/>
          <a:p>
            <a:r>
              <a:rPr lang="ar-SA" dirty="0"/>
              <a:t>يسمح معيار المخزون بعكس خسارة تخفيض قيمة المخزون في فترة لاحقة لو زالت الظروف التي تسببت سابقاً في تخفيض قيمة المخزون إلى ما دون التكلفة</a:t>
            </a:r>
          </a:p>
          <a:p>
            <a:r>
              <a:rPr lang="ar-SA" dirty="0"/>
              <a:t>من المتوقع أن ينخفض مستوى الإنتاج في ظروف فيروس كوفيد-19، ويجب على المنشآت التنبه إلى كيفية تخصيص نفقات الإنتاج الإضافية الثابتة</a:t>
            </a:r>
          </a:p>
          <a:p>
            <a:r>
              <a:rPr lang="ar-SA" dirty="0"/>
              <a:t>مثال:- يوجد لدى </a:t>
            </a:r>
            <a:r>
              <a:rPr lang="ar-SA" dirty="0" err="1"/>
              <a:t>المريم</a:t>
            </a:r>
            <a:r>
              <a:rPr lang="ar-SA" dirty="0"/>
              <a:t> مخزون راكد ب 1000,000 جنيه من الألعاب قد لا يمكن بيعه عند مراجعتك في 30 يونيو أوضح المدير المالي بيعه بنصف الثمن </a:t>
            </a:r>
            <a:r>
              <a:rPr lang="ar-SA" dirty="0" err="1"/>
              <a:t>فى</a:t>
            </a:r>
            <a:r>
              <a:rPr lang="ar-SA" dirty="0"/>
              <a:t> بداية شهر يوليو (فايبر وفقا للأسعار المعلنة له والمتداولة وكان وقبل إصدار القوائم المالية الدورية في 30 يوليو علما بان احد الخامات التي تم شراءها لهذا المنتج بالطبع انخفض سعره </a:t>
            </a:r>
            <a:r>
              <a:rPr lang="ar-SA" dirty="0" err="1"/>
              <a:t>الاحلالى</a:t>
            </a:r>
            <a:r>
              <a:rPr lang="ar-SA" dirty="0"/>
              <a:t> بقيمة 100,000 جنيه ولا يوجد له استخدام بديل علما بانك لم تتمكن من الجرد كون منطقة المخازن </a:t>
            </a:r>
            <a:r>
              <a:rPr lang="ar-SA" dirty="0" err="1"/>
              <a:t>موبوءه</a:t>
            </a:r>
            <a:r>
              <a:rPr lang="ar-SA" dirty="0"/>
              <a:t> (المشتري كان وحيدا في تلك المنطقة وفى حالة الانتظار تشير الاحتمالات والتحليلات السعرية الى ارتفاع السعر 25% عن البيع كفايبر لو تم بيع الألعاب بسوق الألعاب في حين من هذا الانخفاض 10% بسبب تشريع صادر يفيد بوقف تلك الألعاب في يوليو لمدة عام وقررت المنشاة تأجيل قرار البيع بدعوى أن حجم نشاط السوق قد يتحرك مع بدء التحرك الى استراتيجية فتح بعض الأنشطة) للاستفادة من الزيادة وناقشتك في تطبيق معيار تقرير دولي 13 </a:t>
            </a:r>
            <a:r>
              <a:rPr lang="ar-SA" dirty="0" err="1"/>
              <a:t>واهمية</a:t>
            </a:r>
            <a:r>
              <a:rPr lang="ar-SA" dirty="0"/>
              <a:t> السوق لها </a:t>
            </a:r>
          </a:p>
          <a:p>
            <a:endParaRPr lang="ar-SA" dirty="0"/>
          </a:p>
          <a:p>
            <a:pPr marL="0" indent="0">
              <a:buNone/>
            </a:pPr>
            <a:endParaRPr lang="ar-SA" dirty="0"/>
          </a:p>
        </p:txBody>
      </p:sp>
    </p:spTree>
    <p:extLst>
      <p:ext uri="{BB962C8B-B14F-4D97-AF65-F5344CB8AC3E}">
        <p14:creationId xmlns:p14="http://schemas.microsoft.com/office/powerpoint/2010/main" val="3707122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4E32-ADD6-4F3E-A63C-0C0B27F342BB}"/>
              </a:ext>
            </a:extLst>
          </p:cNvPr>
          <p:cNvSpPr>
            <a:spLocks noGrp="1"/>
          </p:cNvSpPr>
          <p:nvPr>
            <p:ph type="title"/>
          </p:nvPr>
        </p:nvSpPr>
        <p:spPr>
          <a:xfrm>
            <a:off x="1141412" y="0"/>
            <a:ext cx="9905998" cy="1478570"/>
          </a:xfrm>
        </p:spPr>
        <p:txBody>
          <a:bodyPr>
            <a:normAutofit/>
          </a:bodyPr>
          <a:lstStyle/>
          <a:p>
            <a:pPr algn="r"/>
            <a:r>
              <a:rPr lang="ar-SA" sz="3200" dirty="0">
                <a:solidFill>
                  <a:schemeClr val="bg2"/>
                </a:solidFill>
              </a:rPr>
              <a:t>تابع: المخزون وانخفاض القيمة القابلة للتحقق بسبب ظروف السوق المترتبة على الجائحة </a:t>
            </a:r>
          </a:p>
        </p:txBody>
      </p:sp>
      <p:sp>
        <p:nvSpPr>
          <p:cNvPr id="3" name="Content Placeholder 2">
            <a:extLst>
              <a:ext uri="{FF2B5EF4-FFF2-40B4-BE49-F238E27FC236}">
                <a16:creationId xmlns:a16="http://schemas.microsoft.com/office/drawing/2014/main" id="{66654961-A744-41BE-A38B-2EAD3AA0B8DA}"/>
              </a:ext>
            </a:extLst>
          </p:cNvPr>
          <p:cNvSpPr>
            <a:spLocks noGrp="1"/>
          </p:cNvSpPr>
          <p:nvPr>
            <p:ph idx="1"/>
          </p:nvPr>
        </p:nvSpPr>
        <p:spPr>
          <a:xfrm>
            <a:off x="1141412" y="1602296"/>
            <a:ext cx="9905999" cy="4539885"/>
          </a:xfrm>
          <a:pattFill prst="pct5">
            <a:fgClr>
              <a:schemeClr val="bg2"/>
            </a:fgClr>
            <a:bgClr>
              <a:schemeClr val="bg1"/>
            </a:bgClr>
          </a:pattFill>
        </p:spPr>
        <p:txBody>
          <a:bodyPr>
            <a:normAutofit fontScale="92500" lnSpcReduction="10000"/>
          </a:bodyPr>
          <a:lstStyle/>
          <a:p>
            <a:r>
              <a:rPr lang="ar-SA" dirty="0"/>
              <a:t>الحل </a:t>
            </a:r>
          </a:p>
          <a:p>
            <a:r>
              <a:rPr lang="ar-SA" dirty="0"/>
              <a:t>الفقرات ذات العلاقة :- </a:t>
            </a:r>
          </a:p>
          <a:p>
            <a:r>
              <a:rPr lang="ar-SA" dirty="0"/>
              <a:t>فقرة 28 /معيار 2 :  قد لا يمكن استرداد تكلفة المخزون إذا ما تلف ذلك المخزون، أو إذا أصبح متقادم ا بشكل كلي أو جزئي أو إذا انخفض سعر بيعه. وقد لا يمكن استرداد تكلفة المخزون أيض ا إذا زادت التكاليف المُقدرة للإتمام أو التكاليف المُقدر أن يتم تكبدها لإنفاذ البيع. وتتسق ممارسة تخفيض قيمة المخزون لأقل من التكلفة إلى صافي القيمة القابلة للتحقق مع وجهة النظر القائلة بأن الأصول لا ينبغي أن تسجل بما يزيد عن المبالغ المتوقع أن تتحقق من بيعها أو استخدامها.</a:t>
            </a:r>
          </a:p>
          <a:p>
            <a:r>
              <a:rPr lang="ar-SA" dirty="0"/>
              <a:t>فقرة30/معيار 2 تستند تقديرات صافي القيمة القابلة للتحقق إلى أفضل الأدلة التي يمكن الاعتماد عليها المتاحة في وقت إجراء التقديرات للمبلغ المتوقع أن يحققه المخزون. وتأخذ هذه التقديرات في الحسبان تقلبات السعر أو التكلفة التي تتعلق بشكل مباشر بالأحداث التي تقع بعد نهاية الفترة وذلك بالقدر الذي تؤكد به تلك الأحداث الظروف القائمة في نهاية الفترة. </a:t>
            </a:r>
          </a:p>
        </p:txBody>
      </p:sp>
    </p:spTree>
    <p:extLst>
      <p:ext uri="{BB962C8B-B14F-4D97-AF65-F5344CB8AC3E}">
        <p14:creationId xmlns:p14="http://schemas.microsoft.com/office/powerpoint/2010/main" val="2400200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5080-BDA8-4881-B163-0E47FA3B1DED}"/>
              </a:ext>
            </a:extLst>
          </p:cNvPr>
          <p:cNvSpPr>
            <a:spLocks noGrp="1"/>
          </p:cNvSpPr>
          <p:nvPr>
            <p:ph type="title"/>
          </p:nvPr>
        </p:nvSpPr>
        <p:spPr>
          <a:xfrm>
            <a:off x="369455" y="618518"/>
            <a:ext cx="11074400" cy="1478570"/>
          </a:xfrm>
        </p:spPr>
        <p:txBody>
          <a:bodyPr>
            <a:normAutofit/>
          </a:bodyPr>
          <a:lstStyle/>
          <a:p>
            <a:pPr algn="r"/>
            <a:r>
              <a:rPr lang="ar-SA" sz="3200" dirty="0">
                <a:solidFill>
                  <a:schemeClr val="bg2"/>
                </a:solidFill>
              </a:rPr>
              <a:t>تابع معيار المخزون والانخفاض في صافى القيمة القابلة للتحقق المتوقع لمخزون بعض الأنشطة </a:t>
            </a:r>
          </a:p>
        </p:txBody>
      </p:sp>
      <p:sp>
        <p:nvSpPr>
          <p:cNvPr id="3" name="Content Placeholder 2">
            <a:extLst>
              <a:ext uri="{FF2B5EF4-FFF2-40B4-BE49-F238E27FC236}">
                <a16:creationId xmlns:a16="http://schemas.microsoft.com/office/drawing/2014/main" id="{621FEC57-ECEC-4C77-BD58-B30A403A128F}"/>
              </a:ext>
            </a:extLst>
          </p:cNvPr>
          <p:cNvSpPr>
            <a:spLocks noGrp="1"/>
          </p:cNvSpPr>
          <p:nvPr>
            <p:ph idx="1"/>
          </p:nvPr>
        </p:nvSpPr>
        <p:spPr>
          <a:pattFill prst="pct5">
            <a:fgClr>
              <a:schemeClr val="bg2"/>
            </a:fgClr>
            <a:bgClr>
              <a:schemeClr val="bg1"/>
            </a:bgClr>
          </a:pattFill>
        </p:spPr>
        <p:txBody>
          <a:bodyPr/>
          <a:lstStyle/>
          <a:p>
            <a:r>
              <a:rPr lang="ar-SA" dirty="0"/>
              <a:t>صافي القيمة القابلة للتحقق هو سعر البيع المقدر في السياق العادي للأعمال مطروح منها التكاليف المقدرة للإتمام والتكاليف المقدرة الضرورية للقيام بالبيع.</a:t>
            </a:r>
          </a:p>
          <a:p>
            <a:r>
              <a:rPr lang="ar-SA" dirty="0"/>
              <a:t>القيمة العادلة هي السعر الذي سيتم استلامه لبيع أصل أو الذي سيتم دفعه لنقل التزام في معاملة تتم في ظروف اعتيادية منتظمة بين المشاركين في السوق في تاريخ القياس. )انظر المعيار الدولي للتقرير المالي 13 "قياس القيمة العادلة"</a:t>
            </a:r>
          </a:p>
        </p:txBody>
      </p:sp>
    </p:spTree>
    <p:extLst>
      <p:ext uri="{BB962C8B-B14F-4D97-AF65-F5344CB8AC3E}">
        <p14:creationId xmlns:p14="http://schemas.microsoft.com/office/powerpoint/2010/main" val="304123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CABE-4CAB-4B8C-8701-2DF258AF9981}"/>
              </a:ext>
            </a:extLst>
          </p:cNvPr>
          <p:cNvSpPr>
            <a:spLocks noGrp="1"/>
          </p:cNvSpPr>
          <p:nvPr>
            <p:ph type="title"/>
          </p:nvPr>
        </p:nvSpPr>
        <p:spPr>
          <a:xfrm>
            <a:off x="1457037" y="215190"/>
            <a:ext cx="9905998" cy="1478570"/>
          </a:xfrm>
        </p:spPr>
        <p:txBody>
          <a:bodyPr>
            <a:normAutofit/>
          </a:bodyPr>
          <a:lstStyle/>
          <a:p>
            <a:pPr algn="r"/>
            <a:r>
              <a:rPr lang="ar-SA" sz="3200" dirty="0">
                <a:solidFill>
                  <a:schemeClr val="bg2"/>
                </a:solidFill>
              </a:rPr>
              <a:t>المخزون : مناقشة الحالة المعروضة في ظل تغيرات القيمة العادلة وفقا </a:t>
            </a:r>
            <a:r>
              <a:rPr lang="ar-SA" sz="3200" dirty="0" err="1">
                <a:solidFill>
                  <a:schemeClr val="bg2"/>
                </a:solidFill>
              </a:rPr>
              <a:t>لىثار</a:t>
            </a:r>
            <a:r>
              <a:rPr lang="ar-SA" sz="3200" dirty="0">
                <a:solidFill>
                  <a:schemeClr val="bg2"/>
                </a:solidFill>
              </a:rPr>
              <a:t> الجائحة </a:t>
            </a:r>
          </a:p>
        </p:txBody>
      </p:sp>
      <p:sp>
        <p:nvSpPr>
          <p:cNvPr id="3" name="Content Placeholder 2">
            <a:extLst>
              <a:ext uri="{FF2B5EF4-FFF2-40B4-BE49-F238E27FC236}">
                <a16:creationId xmlns:a16="http://schemas.microsoft.com/office/drawing/2014/main" id="{912DFB4C-9478-4A9A-B966-4E25172F739F}"/>
              </a:ext>
            </a:extLst>
          </p:cNvPr>
          <p:cNvSpPr>
            <a:spLocks noGrp="1"/>
          </p:cNvSpPr>
          <p:nvPr>
            <p:ph idx="1"/>
          </p:nvPr>
        </p:nvSpPr>
        <p:spPr>
          <a:xfrm>
            <a:off x="895928" y="2229528"/>
            <a:ext cx="10317738" cy="4372986"/>
          </a:xfrm>
        </p:spPr>
        <p:txBody>
          <a:bodyPr/>
          <a:lstStyle/>
          <a:p>
            <a:pPr marL="0" indent="0">
              <a:buNone/>
            </a:pPr>
            <a:r>
              <a:rPr lang="ar-SA" dirty="0"/>
              <a:t>الرسم التوضيحي للحل </a:t>
            </a:r>
          </a:p>
        </p:txBody>
      </p:sp>
      <p:sp>
        <p:nvSpPr>
          <p:cNvPr id="4" name="Rectangle 3">
            <a:extLst>
              <a:ext uri="{FF2B5EF4-FFF2-40B4-BE49-F238E27FC236}">
                <a16:creationId xmlns:a16="http://schemas.microsoft.com/office/drawing/2014/main" id="{5A9F7808-F482-462A-BFC3-95A082D75055}"/>
              </a:ext>
            </a:extLst>
          </p:cNvPr>
          <p:cNvSpPr/>
          <p:nvPr/>
        </p:nvSpPr>
        <p:spPr>
          <a:xfrm>
            <a:off x="4147127" y="2249488"/>
            <a:ext cx="3953164" cy="872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2"/>
                </a:solidFill>
              </a:rPr>
              <a:t>القيمة الدفترية للمخزون من </a:t>
            </a:r>
            <a:r>
              <a:rPr lang="ar-SA" dirty="0" err="1">
                <a:solidFill>
                  <a:schemeClr val="bg2"/>
                </a:solidFill>
              </a:rPr>
              <a:t>العاب</a:t>
            </a:r>
            <a:r>
              <a:rPr lang="ar-SA" dirty="0">
                <a:solidFill>
                  <a:schemeClr val="bg2"/>
                </a:solidFill>
              </a:rPr>
              <a:t> الفايبر </a:t>
            </a:r>
            <a:br>
              <a:rPr lang="ar-SA" dirty="0">
                <a:solidFill>
                  <a:schemeClr val="bg2"/>
                </a:solidFill>
              </a:rPr>
            </a:br>
            <a:r>
              <a:rPr lang="ar-SA" dirty="0">
                <a:solidFill>
                  <a:schemeClr val="bg2"/>
                </a:solidFill>
              </a:rPr>
              <a:t>مليون جنية </a:t>
            </a:r>
          </a:p>
        </p:txBody>
      </p:sp>
      <p:cxnSp>
        <p:nvCxnSpPr>
          <p:cNvPr id="6" name="Connector: Elbow 5">
            <a:extLst>
              <a:ext uri="{FF2B5EF4-FFF2-40B4-BE49-F238E27FC236}">
                <a16:creationId xmlns:a16="http://schemas.microsoft.com/office/drawing/2014/main" id="{B7FEEAEC-8152-43A7-8E1E-14EA5DA36BAD}"/>
              </a:ext>
            </a:extLst>
          </p:cNvPr>
          <p:cNvCxnSpPr>
            <a:cxnSpLocks/>
          </p:cNvCxnSpPr>
          <p:nvPr/>
        </p:nvCxnSpPr>
        <p:spPr>
          <a:xfrm>
            <a:off x="6410036" y="3121891"/>
            <a:ext cx="1820284" cy="6142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63F1B6C9-4C0A-4A1B-9AE7-817DAD5E79A6}"/>
              </a:ext>
            </a:extLst>
          </p:cNvPr>
          <p:cNvSpPr/>
          <p:nvPr/>
        </p:nvSpPr>
        <p:spPr>
          <a:xfrm>
            <a:off x="8230320" y="3463204"/>
            <a:ext cx="3379789" cy="22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صافي القيمة القابلة للتحقق بالفترة اللاحقة ( القيمة العادلة – مصروفات البيع والإتمام (من الفترة اللاحقة ) بيع بسوق الفايبر 500,000 ( </a:t>
            </a:r>
            <a:r>
              <a:rPr lang="ar-SA" dirty="0">
                <a:solidFill>
                  <a:schemeClr val="bg2"/>
                </a:solidFill>
              </a:rPr>
              <a:t>وبات هناك مشترى وحيد لهذا النوع- علما أن أخر سعر افضل من ذلك في 30 يونيو )</a:t>
            </a:r>
            <a:r>
              <a:rPr lang="ar-SA" dirty="0"/>
              <a:t>ولكن بفرض أن ثم سوق رئيسي بسعر معلن هل تمثل معاملة اعتيادية في ظل تلك الظروف ؟  </a:t>
            </a:r>
          </a:p>
        </p:txBody>
      </p:sp>
      <p:cxnSp>
        <p:nvCxnSpPr>
          <p:cNvPr id="10" name="Connector: Elbow 9">
            <a:extLst>
              <a:ext uri="{FF2B5EF4-FFF2-40B4-BE49-F238E27FC236}">
                <a16:creationId xmlns:a16="http://schemas.microsoft.com/office/drawing/2014/main" id="{F184F18C-0306-4F0B-85EA-1E0A1ED36A01}"/>
              </a:ext>
            </a:extLst>
          </p:cNvPr>
          <p:cNvCxnSpPr/>
          <p:nvPr/>
        </p:nvCxnSpPr>
        <p:spPr>
          <a:xfrm rot="10800000" flipV="1">
            <a:off x="3348181" y="2249480"/>
            <a:ext cx="1597891" cy="61421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DAB83E7-0CAE-4013-B98E-A6AACB281E4A}"/>
              </a:ext>
            </a:extLst>
          </p:cNvPr>
          <p:cNvSpPr/>
          <p:nvPr/>
        </p:nvSpPr>
        <p:spPr>
          <a:xfrm>
            <a:off x="801470" y="2637237"/>
            <a:ext cx="2451533" cy="278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صافى القيمة القابلة للتحقق تعتمد على القيمة العادلة من الفترة اللاحقة كأفضل تقدير لسعر بيع المخزون الراكد ( </a:t>
            </a:r>
            <a:r>
              <a:rPr lang="ar-SA" dirty="0">
                <a:solidFill>
                  <a:schemeClr val="bg2"/>
                </a:solidFill>
              </a:rPr>
              <a:t>لكن يمكن استخدام السوق الأكثر نفعا  الذى يحقق افضل سعر وافضل استخدام ) </a:t>
            </a:r>
            <a:r>
              <a:rPr lang="ar-SA" dirty="0"/>
              <a:t>وهو سوق الألعاب حيث يعكس سعر افضل  750,000 صافى القيمة القابلة للتحقق</a:t>
            </a:r>
          </a:p>
        </p:txBody>
      </p:sp>
      <p:cxnSp>
        <p:nvCxnSpPr>
          <p:cNvPr id="13" name="Straight Arrow Connector 12">
            <a:extLst>
              <a:ext uri="{FF2B5EF4-FFF2-40B4-BE49-F238E27FC236}">
                <a16:creationId xmlns:a16="http://schemas.microsoft.com/office/drawing/2014/main" id="{823ABB87-C210-4974-B30D-E98EC7F212BD}"/>
              </a:ext>
            </a:extLst>
          </p:cNvPr>
          <p:cNvCxnSpPr/>
          <p:nvPr/>
        </p:nvCxnSpPr>
        <p:spPr>
          <a:xfrm flipH="1">
            <a:off x="7001165" y="4479636"/>
            <a:ext cx="12291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E6FC1289-9EC1-414E-90DA-E8402D2FDD74}"/>
              </a:ext>
            </a:extLst>
          </p:cNvPr>
          <p:cNvSpPr/>
          <p:nvPr/>
        </p:nvSpPr>
        <p:spPr>
          <a:xfrm>
            <a:off x="3519055" y="3362040"/>
            <a:ext cx="3473593" cy="2391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2"/>
                </a:solidFill>
              </a:rPr>
              <a:t>المعاملة قد لا تكون اعتيادية ولكن يتطلب ذلك مزيد من التحليلات السعرية والأوزان النسبية لأهمية وجود مشترى وحيد واثر ذلك لتعديل سعر سوق معلن </a:t>
            </a:r>
            <a:r>
              <a:rPr lang="ar-SA" dirty="0"/>
              <a:t>والسوق الرئيسي قد لا يعد يحمل المواصفات التي تعكس إمكان دخوله ووجود أسعار معلنه /(هذا مثال افتراضي غير قابل للتطبيق على أسواق الأوراق المالية للتداول ) عليك تعديل السعر المعلن او بحث السوق الأكثر نفعا</a:t>
            </a:r>
          </a:p>
        </p:txBody>
      </p:sp>
      <p:cxnSp>
        <p:nvCxnSpPr>
          <p:cNvPr id="16" name="Straight Arrow Connector 15">
            <a:extLst>
              <a:ext uri="{FF2B5EF4-FFF2-40B4-BE49-F238E27FC236}">
                <a16:creationId xmlns:a16="http://schemas.microsoft.com/office/drawing/2014/main" id="{8E5C847F-C80E-4128-8F05-A94EE21A528F}"/>
              </a:ext>
            </a:extLst>
          </p:cNvPr>
          <p:cNvCxnSpPr>
            <a:cxnSpLocks/>
          </p:cNvCxnSpPr>
          <p:nvPr/>
        </p:nvCxnSpPr>
        <p:spPr>
          <a:xfrm flipH="1">
            <a:off x="3253003" y="4548694"/>
            <a:ext cx="2755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66ECA642-2302-40BD-A925-8C42A6475C5D}"/>
              </a:ext>
            </a:extLst>
          </p:cNvPr>
          <p:cNvCxnSpPr>
            <a:cxnSpLocks/>
          </p:cNvCxnSpPr>
          <p:nvPr/>
        </p:nvCxnSpPr>
        <p:spPr>
          <a:xfrm>
            <a:off x="2461855" y="5433522"/>
            <a:ext cx="1699489" cy="62513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18BE056F-E071-4072-BFC8-592C9E80BCB0}"/>
              </a:ext>
            </a:extLst>
          </p:cNvPr>
          <p:cNvSpPr/>
          <p:nvPr/>
        </p:nvSpPr>
        <p:spPr>
          <a:xfrm>
            <a:off x="4147127" y="5883567"/>
            <a:ext cx="6900284" cy="738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2"/>
                </a:solidFill>
              </a:rPr>
              <a:t>التغير نتيجة للتشريع الذى حدث لاحقا لا يعكس حدث قائم في تاريخ القوائم </a:t>
            </a:r>
            <a:r>
              <a:rPr lang="ar-SA" dirty="0"/>
              <a:t>اذا هناك 100,000 يتم الإفصاح عنها من الانخفاض والباقي 150,000 يتم الاعتراف به كمخصص لتخفيض المخزون للقيمة القابلة للتحقق ويعترف بخسائر انخفاض 150,000 جنيه</a:t>
            </a:r>
          </a:p>
        </p:txBody>
      </p:sp>
      <p:cxnSp>
        <p:nvCxnSpPr>
          <p:cNvPr id="25" name="Straight Arrow Connector 24">
            <a:extLst>
              <a:ext uri="{FF2B5EF4-FFF2-40B4-BE49-F238E27FC236}">
                <a16:creationId xmlns:a16="http://schemas.microsoft.com/office/drawing/2014/main" id="{913B5893-B8E0-47E5-8ADB-F54D916E6251}"/>
              </a:ext>
            </a:extLst>
          </p:cNvPr>
          <p:cNvCxnSpPr>
            <a:cxnSpLocks/>
          </p:cNvCxnSpPr>
          <p:nvPr/>
        </p:nvCxnSpPr>
        <p:spPr>
          <a:xfrm>
            <a:off x="1791855" y="5451236"/>
            <a:ext cx="0" cy="302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D37EF560-CDA7-4286-8118-3146BB2B3A5B}"/>
              </a:ext>
            </a:extLst>
          </p:cNvPr>
          <p:cNvSpPr/>
          <p:nvPr/>
        </p:nvSpPr>
        <p:spPr>
          <a:xfrm>
            <a:off x="-1" y="5795741"/>
            <a:ext cx="3252991" cy="106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سيتم الإفصاح إن هناك انخفاض من مستوى التصنيف الأول لأسعار معلنة الى أسعار معدلة وبما يشير لتطبيق المستوى الأدنى ( إفصاح فقرة 93 ب ،ج)</a:t>
            </a:r>
          </a:p>
        </p:txBody>
      </p:sp>
    </p:spTree>
    <p:extLst>
      <p:ext uri="{BB962C8B-B14F-4D97-AF65-F5344CB8AC3E}">
        <p14:creationId xmlns:p14="http://schemas.microsoft.com/office/powerpoint/2010/main" val="340984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6289-B3C9-4C3D-804C-B05D3C532791}"/>
              </a:ext>
            </a:extLst>
          </p:cNvPr>
          <p:cNvSpPr>
            <a:spLocks noGrp="1"/>
          </p:cNvSpPr>
          <p:nvPr>
            <p:ph type="title"/>
          </p:nvPr>
        </p:nvSpPr>
        <p:spPr>
          <a:xfrm>
            <a:off x="1215304" y="0"/>
            <a:ext cx="9905998" cy="1478570"/>
          </a:xfrm>
        </p:spPr>
        <p:txBody>
          <a:bodyPr/>
          <a:lstStyle/>
          <a:p>
            <a:pPr algn="r"/>
            <a:r>
              <a:rPr lang="ar-SA" dirty="0">
                <a:solidFill>
                  <a:srgbClr val="002060"/>
                </a:solidFill>
              </a:rPr>
              <a:t>مخصص الخسائر الائتمانية المتوقعة </a:t>
            </a:r>
          </a:p>
        </p:txBody>
      </p:sp>
      <p:sp>
        <p:nvSpPr>
          <p:cNvPr id="3" name="Content Placeholder 2">
            <a:extLst>
              <a:ext uri="{FF2B5EF4-FFF2-40B4-BE49-F238E27FC236}">
                <a16:creationId xmlns:a16="http://schemas.microsoft.com/office/drawing/2014/main" id="{AD27EE3B-CBE5-4740-B397-3D662AD92E86}"/>
              </a:ext>
            </a:extLst>
          </p:cNvPr>
          <p:cNvSpPr>
            <a:spLocks noGrp="1"/>
          </p:cNvSpPr>
          <p:nvPr>
            <p:ph idx="1"/>
          </p:nvPr>
        </p:nvSpPr>
        <p:spPr>
          <a:xfrm>
            <a:off x="1143000" y="1194274"/>
            <a:ext cx="9905999" cy="5089792"/>
          </a:xfrm>
          <a:pattFill prst="pct5">
            <a:fgClr>
              <a:schemeClr val="bg2"/>
            </a:fgClr>
            <a:bgClr>
              <a:schemeClr val="bg1"/>
            </a:bgClr>
          </a:pattFill>
        </p:spPr>
        <p:txBody>
          <a:bodyPr>
            <a:normAutofit fontScale="92500"/>
          </a:bodyPr>
          <a:lstStyle/>
          <a:p>
            <a:r>
              <a:rPr lang="ar-SA" dirty="0">
                <a:solidFill>
                  <a:srgbClr val="FFFF00"/>
                </a:solidFill>
              </a:rPr>
              <a:t>ما هي العوامل التي تؤثر في هذا المخصص وما الفرق بينه وبين مخصص ديون المشكوك </a:t>
            </a:r>
            <a:r>
              <a:rPr lang="ar-SA" dirty="0" err="1">
                <a:solidFill>
                  <a:srgbClr val="FFFF00"/>
                </a:solidFill>
              </a:rPr>
              <a:t>فى</a:t>
            </a:r>
            <a:r>
              <a:rPr lang="ar-SA" dirty="0">
                <a:solidFill>
                  <a:srgbClr val="FFFF00"/>
                </a:solidFill>
              </a:rPr>
              <a:t> تحصيلها ؟ </a:t>
            </a:r>
          </a:p>
          <a:p>
            <a:r>
              <a:rPr lang="ar-SA" dirty="0"/>
              <a:t>يمكن </a:t>
            </a:r>
            <a:r>
              <a:rPr lang="ar-SA" dirty="0" err="1"/>
              <a:t>ان</a:t>
            </a:r>
            <a:r>
              <a:rPr lang="ar-SA" dirty="0"/>
              <a:t> تستخدم المنشآت التي لديها </a:t>
            </a:r>
            <a:r>
              <a:rPr lang="ar-SA" dirty="0" err="1"/>
              <a:t>ارصدة</a:t>
            </a:r>
            <a:r>
              <a:rPr lang="ar-SA" dirty="0"/>
              <a:t> عملاء لا تحتوى على مكون مالي منظومة او ماتريكس مبسط دون الدخول في التعقيدات التالية الملزم بها المؤسسات المالية والبنوك (العملاء تنطوي على ترتيبات ذات مكون مالي اى عوائد فوائد )</a:t>
            </a:r>
          </a:p>
          <a:p>
            <a:r>
              <a:rPr lang="ar-SA" dirty="0"/>
              <a:t>بالمؤسسات المالية لا يقوم المخصص على إثبات كما اعتدنا خسائر متوقعه حين وقوع حالة التعثر فقط بل لدينا نوعين إضافيين او مستويين إضافيين </a:t>
            </a:r>
          </a:p>
          <a:p>
            <a:pPr marL="0" indent="0">
              <a:buNone/>
            </a:pPr>
            <a:r>
              <a:rPr lang="ar-SA" dirty="0"/>
              <a:t>   أ- المخصص عن الخسائر </a:t>
            </a:r>
            <a:r>
              <a:rPr lang="ar-SA" dirty="0" err="1"/>
              <a:t>الإئتمانية</a:t>
            </a:r>
            <a:r>
              <a:rPr lang="ar-SA" dirty="0"/>
              <a:t> عن مدة 12 شهر (بغض النظر عن وقوع حالة التعثر )</a:t>
            </a:r>
          </a:p>
          <a:p>
            <a:pPr marL="0" indent="0">
              <a:buNone/>
            </a:pPr>
            <a:r>
              <a:rPr lang="ar-SA" b="1" dirty="0"/>
              <a:t>   ب- المخصص عن خسائر ائتمانية على مدار عمر القرض (في ظل مؤشرات معينة نحول من أ الى ب )</a:t>
            </a:r>
          </a:p>
          <a:p>
            <a:pPr marL="0" indent="0">
              <a:buNone/>
            </a:pPr>
            <a:r>
              <a:rPr lang="ar-SA" dirty="0"/>
              <a:t>   ج – المخصص في حالات التعثر المدعمة بحالات تعثر فعلى  (مثل المعتاد عليه في المعيار السابق )</a:t>
            </a:r>
          </a:p>
        </p:txBody>
      </p:sp>
    </p:spTree>
    <p:extLst>
      <p:ext uri="{BB962C8B-B14F-4D97-AF65-F5344CB8AC3E}">
        <p14:creationId xmlns:p14="http://schemas.microsoft.com/office/powerpoint/2010/main" val="20104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165B-5892-4F9F-89BD-E85519AA5589}"/>
              </a:ext>
            </a:extLst>
          </p:cNvPr>
          <p:cNvSpPr>
            <a:spLocks noGrp="1"/>
          </p:cNvSpPr>
          <p:nvPr>
            <p:ph type="title"/>
          </p:nvPr>
        </p:nvSpPr>
        <p:spPr/>
        <p:txBody>
          <a:bodyPr>
            <a:normAutofit/>
          </a:bodyPr>
          <a:lstStyle/>
          <a:p>
            <a:pPr algn="r"/>
            <a:r>
              <a:rPr lang="ar-SA" sz="2800" dirty="0">
                <a:solidFill>
                  <a:schemeClr val="bg2"/>
                </a:solidFill>
              </a:rPr>
              <a:t>هل يمكن تم يصنف رصيد العميل من 12 شهر الى خسائر على مدار العمر </a:t>
            </a:r>
          </a:p>
        </p:txBody>
      </p:sp>
      <p:sp>
        <p:nvSpPr>
          <p:cNvPr id="3" name="Content Placeholder 2">
            <a:extLst>
              <a:ext uri="{FF2B5EF4-FFF2-40B4-BE49-F238E27FC236}">
                <a16:creationId xmlns:a16="http://schemas.microsoft.com/office/drawing/2014/main" id="{098493CD-3F65-44FE-A78B-5AA5424F8E6D}"/>
              </a:ext>
            </a:extLst>
          </p:cNvPr>
          <p:cNvSpPr>
            <a:spLocks noGrp="1"/>
          </p:cNvSpPr>
          <p:nvPr>
            <p:ph idx="1"/>
          </p:nvPr>
        </p:nvSpPr>
        <p:spPr>
          <a:pattFill prst="pct5">
            <a:fgClr>
              <a:schemeClr val="bg2"/>
            </a:fgClr>
            <a:bgClr>
              <a:schemeClr val="bg1"/>
            </a:bgClr>
          </a:pattFill>
        </p:spPr>
        <p:txBody>
          <a:bodyPr/>
          <a:lstStyle/>
          <a:p>
            <a:r>
              <a:rPr lang="ar-SA" dirty="0"/>
              <a:t>حالة الاعتراف بخسائر الائتمان التى يمكن أن تنتج على مدار عمر الائتمان ككل ويكون مطلوب من الشركة البديل الثاني ( ضروري ) اذا: </a:t>
            </a:r>
          </a:p>
          <a:p>
            <a:pPr marL="0" indent="0">
              <a:buNone/>
            </a:pPr>
            <a:r>
              <a:rPr lang="ar-SA" dirty="0"/>
              <a:t>أ- كانت احتمالية الخسارة الائتمانية منذ تاريخ الاعتراف بالاستثمار تتزايد</a:t>
            </a:r>
          </a:p>
          <a:p>
            <a:pPr marL="0" indent="0">
              <a:buNone/>
            </a:pPr>
            <a:r>
              <a:rPr lang="ar-SA" dirty="0"/>
              <a:t>ب- كان احتمالية وجود إخفاق او تدهور المركز المالى للمستثمر فيه بشكل على الأقل محتمل بدرجة معقوله أن يؤدى الى خسائر غير ضئيلة </a:t>
            </a:r>
          </a:p>
          <a:p>
            <a:endParaRPr lang="ar-SA" dirty="0"/>
          </a:p>
        </p:txBody>
      </p:sp>
    </p:spTree>
    <p:extLst>
      <p:ext uri="{BB962C8B-B14F-4D97-AF65-F5344CB8AC3E}">
        <p14:creationId xmlns:p14="http://schemas.microsoft.com/office/powerpoint/2010/main" val="331562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710D1A12-C3D1-485F-BB95-E8D0B609CFB9}"/>
              </a:ext>
            </a:extLst>
          </p:cNvPr>
          <p:cNvSpPr>
            <a:spLocks noGrp="1"/>
          </p:cNvSpPr>
          <p:nvPr>
            <p:ph type="title"/>
          </p:nvPr>
        </p:nvSpPr>
        <p:spPr>
          <a:xfrm>
            <a:off x="741363" y="1093787"/>
            <a:ext cx="3062983" cy="4697413"/>
          </a:xfrm>
        </p:spPr>
        <p:txBody>
          <a:bodyPr>
            <a:normAutofit/>
          </a:bodyPr>
          <a:lstStyle/>
          <a:p>
            <a:r>
              <a:rPr lang="ar-SA" dirty="0"/>
              <a:t>هل يجب تعديل المعايير بسبب هذه الجائحة ؟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228B0-F69A-4E6C-BAC0-E5ABAA446918}"/>
              </a:ext>
            </a:extLst>
          </p:cNvPr>
          <p:cNvSpPr>
            <a:spLocks noGrp="1"/>
          </p:cNvSpPr>
          <p:nvPr>
            <p:ph idx="1"/>
          </p:nvPr>
        </p:nvSpPr>
        <p:spPr>
          <a:xfrm>
            <a:off x="5215467" y="203200"/>
            <a:ext cx="6924146" cy="6762044"/>
          </a:xfrm>
        </p:spPr>
        <p:txBody>
          <a:bodyPr>
            <a:normAutofit/>
          </a:bodyPr>
          <a:lstStyle/>
          <a:p>
            <a:pPr lvl="1">
              <a:lnSpc>
                <a:spcPct val="110000"/>
              </a:lnSpc>
            </a:pPr>
            <a:r>
              <a:rPr lang="ar-SA" sz="2800" dirty="0"/>
              <a:t>امتدت آثار انتشار فيروس كورونا (</a:t>
            </a:r>
            <a:r>
              <a:rPr lang="ar-SA" sz="2800" dirty="0" err="1"/>
              <a:t>كوفيد</a:t>
            </a:r>
            <a:r>
              <a:rPr lang="ar-SA" sz="2800" dirty="0"/>
              <a:t> 19) إلى عدد من مناشط الحياة الاقتصادية. </a:t>
            </a:r>
            <a:r>
              <a:rPr lang="ar-SA" sz="2800" dirty="0" err="1"/>
              <a:t>واثرت</a:t>
            </a:r>
            <a:r>
              <a:rPr lang="ar-SA" sz="2800" dirty="0"/>
              <a:t> على إعداد القوائم المالية، وعلى مراجعة تلك القوائم المالية وفقا للمعايير المصرية او الدولية المعتمدة، وبخاصة أن مثل تلك الأزمة تعد مصدرا لعدم التأكد حيال مستقبل المنشآت وبما قد يؤثر في مخرجات التقرير المالي سلبا او إيجابا  والافتراضات التي تستخدمها الإدارة  وتوقعات المستخدمين المبنية عليه وفقا لطبيعة الظروف ونطاق وطبيعة أعمال تلك المنشآت فبعض المنشآت مثل السياحة والنقل الجماعي تأثرت بدرجة اكبر من منشآت أخرى ، في حين المنشآت التي تركز على الترويج الإلكتروني والتواصل عن بعد حققت مكاسب مثل " برنامج زووم "</a:t>
            </a:r>
          </a:p>
          <a:p>
            <a:pPr marL="457200" lvl="1" indent="0">
              <a:lnSpc>
                <a:spcPct val="110000"/>
              </a:lnSpc>
              <a:buNone/>
            </a:pPr>
            <a:endParaRPr lang="ar-SA" sz="1600" dirty="0"/>
          </a:p>
        </p:txBody>
      </p:sp>
    </p:spTree>
    <p:extLst>
      <p:ext uri="{BB962C8B-B14F-4D97-AF65-F5344CB8AC3E}">
        <p14:creationId xmlns:p14="http://schemas.microsoft.com/office/powerpoint/2010/main" val="196066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36D3-C92A-42A4-939B-4D3A9A727991}"/>
              </a:ext>
            </a:extLst>
          </p:cNvPr>
          <p:cNvSpPr>
            <a:spLocks noGrp="1"/>
          </p:cNvSpPr>
          <p:nvPr>
            <p:ph type="title"/>
          </p:nvPr>
        </p:nvSpPr>
        <p:spPr>
          <a:xfrm>
            <a:off x="1209244" y="0"/>
            <a:ext cx="9905998" cy="1078080"/>
          </a:xfrm>
        </p:spPr>
        <p:txBody>
          <a:bodyPr/>
          <a:lstStyle/>
          <a:p>
            <a:pPr algn="r"/>
            <a:r>
              <a:rPr lang="ar-SA" dirty="0">
                <a:solidFill>
                  <a:srgbClr val="002060"/>
                </a:solidFill>
              </a:rPr>
              <a:t>معيار المحاسبة المصري 47</a:t>
            </a:r>
            <a:r>
              <a:rPr lang="ar-SA" dirty="0"/>
              <a:t> </a:t>
            </a:r>
          </a:p>
        </p:txBody>
      </p:sp>
      <p:sp>
        <p:nvSpPr>
          <p:cNvPr id="3" name="Content Placeholder 2">
            <a:extLst>
              <a:ext uri="{FF2B5EF4-FFF2-40B4-BE49-F238E27FC236}">
                <a16:creationId xmlns:a16="http://schemas.microsoft.com/office/drawing/2014/main" id="{DE9B3214-352B-4960-9622-FF851542A2F4}"/>
              </a:ext>
            </a:extLst>
          </p:cNvPr>
          <p:cNvSpPr>
            <a:spLocks noGrp="1"/>
          </p:cNvSpPr>
          <p:nvPr>
            <p:ph idx="1"/>
          </p:nvPr>
        </p:nvSpPr>
        <p:spPr>
          <a:xfrm>
            <a:off x="883079" y="1009101"/>
            <a:ext cx="10232163" cy="5521008"/>
          </a:xfrm>
          <a:pattFill prst="pct5">
            <a:fgClr>
              <a:schemeClr val="bg2"/>
            </a:fgClr>
            <a:bgClr>
              <a:schemeClr val="bg1"/>
            </a:bgClr>
          </a:pattFill>
        </p:spPr>
        <p:txBody>
          <a:bodyPr>
            <a:normAutofit/>
          </a:bodyPr>
          <a:lstStyle/>
          <a:p>
            <a:pPr algn="just"/>
            <a:r>
              <a:rPr lang="ar-SA" sz="2200" dirty="0"/>
              <a:t>أن المعيار الدولي للتقرير المالي 9 يتطلب أن يتم إثبات الخسائر الائتمانية المتوقعة على مدى العمر عندما تحدث زيادة كبيرة في المخاطر الائتمانية على الأداة المالية، إلا أنه لم يضع خطوطاً واضحة، أو منهجاً آلياً، لتحديد متى يلزم إثبات الخسائر على مدى العمر. </a:t>
            </a:r>
            <a:r>
              <a:rPr lang="ar-SA" sz="2200" dirty="0">
                <a:solidFill>
                  <a:srgbClr val="FFFF00"/>
                </a:solidFill>
              </a:rPr>
              <a:t>ولا ينص المعيار أيضاً على الأساس الذي ينبغي على المنشآت أن تحدد بناءً عليه التصورات المستقبلية التي ستنظر فيها عند تقدير الخسائر الائتمانية المتوقعة. ويتطلب المعيار الدولي للتقرير المالي 9 ممارسة الاجتهاد، ويتطلب من المنشآت ويتيح لها أن تعدل منهجها، لتحديد الخسائر الائتمانية المتوقعة في ظل الظروف المختلفة</a:t>
            </a:r>
          </a:p>
          <a:p>
            <a:pPr algn="just"/>
            <a:r>
              <a:rPr lang="ar-SA" sz="2200" dirty="0"/>
              <a:t>ولربما لم تعد بعض الافتراضات والعلاقات، التي استندت إليها طريقة تحديد الخسائر الائتمانية المتوقعة، سليمة قائمة  في ظل البيئة الراهنة. ولا ينبغي أن تستمر المنشآت، بشكل آلي، في تطبيق منهجيتها الحالية فيما يخص الخسائر الائتمانية المتوقعة. فعلى سبيل المثال، في حالة السماح لجميع المقترضين في فئات معينة من الأدوات المالية بتأجيل السداد، </a:t>
            </a:r>
            <a:r>
              <a:rPr lang="ar-SA" sz="2200" dirty="0">
                <a:solidFill>
                  <a:srgbClr val="FFFF00"/>
                </a:solidFill>
              </a:rPr>
              <a:t>لا ينبغي أن يؤدي ذلك تلقائياً إلى اعتبار أن جميع تلك الأدوات قد حدثت فيها زيادة كبيرة في المخاطر الائتمانية (مثلما أوضح اغلب البنوك المركزية بالدول )</a:t>
            </a:r>
          </a:p>
        </p:txBody>
      </p:sp>
    </p:spTree>
    <p:extLst>
      <p:ext uri="{BB962C8B-B14F-4D97-AF65-F5344CB8AC3E}">
        <p14:creationId xmlns:p14="http://schemas.microsoft.com/office/powerpoint/2010/main" val="4102288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F724-0497-4ACC-9173-249CA4B04C97}"/>
              </a:ext>
            </a:extLst>
          </p:cNvPr>
          <p:cNvSpPr>
            <a:spLocks noGrp="1"/>
          </p:cNvSpPr>
          <p:nvPr>
            <p:ph type="title"/>
          </p:nvPr>
        </p:nvSpPr>
        <p:spPr>
          <a:xfrm>
            <a:off x="1141412" y="138227"/>
            <a:ext cx="9905998" cy="965950"/>
          </a:xfrm>
        </p:spPr>
        <p:txBody>
          <a:bodyPr/>
          <a:lstStyle/>
          <a:p>
            <a:pPr algn="r"/>
            <a:r>
              <a:rPr lang="ar-SA" dirty="0">
                <a:solidFill>
                  <a:schemeClr val="bg2"/>
                </a:solidFill>
              </a:rPr>
              <a:t>مخصص الخسائر الائتمانية المتوقعة(معيار 49) </a:t>
            </a:r>
          </a:p>
        </p:txBody>
      </p:sp>
      <p:sp>
        <p:nvSpPr>
          <p:cNvPr id="3" name="Content Placeholder 2">
            <a:extLst>
              <a:ext uri="{FF2B5EF4-FFF2-40B4-BE49-F238E27FC236}">
                <a16:creationId xmlns:a16="http://schemas.microsoft.com/office/drawing/2014/main" id="{C37B80F4-AA95-47F0-BD39-183802C37287}"/>
              </a:ext>
            </a:extLst>
          </p:cNvPr>
          <p:cNvSpPr>
            <a:spLocks noGrp="1"/>
          </p:cNvSpPr>
          <p:nvPr>
            <p:ph idx="1"/>
          </p:nvPr>
        </p:nvSpPr>
        <p:spPr>
          <a:xfrm>
            <a:off x="1141411" y="1002577"/>
            <a:ext cx="9905999" cy="5527532"/>
          </a:xfrm>
          <a:pattFill prst="pct5">
            <a:fgClr>
              <a:schemeClr val="bg2"/>
            </a:fgClr>
            <a:bgClr>
              <a:schemeClr val="bg1"/>
            </a:bgClr>
          </a:pattFill>
        </p:spPr>
        <p:txBody>
          <a:bodyPr>
            <a:normAutofit fontScale="92500"/>
          </a:bodyPr>
          <a:lstStyle/>
          <a:p>
            <a:r>
              <a:rPr lang="ar-SA" dirty="0"/>
              <a:t>ولتقييم حدوث زيادة كبيرة في المخاطر الائتمانية، يتطلب المعيار الدولي للتقرير المالي 9 أن تقوم المنشآت بتقييم التغيرات في مخاطر حدوث تعثر ب424قفي السداد على مدى العمر المتوقع للأداة المالية. ويلزم أن يستند كل من تقييم الزيادة الكبيرة في المخاطر الائتمانية وقياس الخسائر الائتمانية المتوقعة إلى المعلومات المعقولة والمؤيدة المتاحة للمنشأة بدون تكلفة أو جهد لا مبرر لهما.</a:t>
            </a:r>
          </a:p>
          <a:p>
            <a:r>
              <a:rPr lang="ar-SA" dirty="0"/>
              <a:t>بطريقة مبسطة المخصص = احتمال الإخفاق (المخاطر) * القيمة المعرضة للإخفاق * الخسارة المتوقعة من الإخفاق </a:t>
            </a:r>
          </a:p>
          <a:p>
            <a:r>
              <a:rPr lang="en-US" dirty="0"/>
              <a:t>ECL = EAD * PD * LGD</a:t>
            </a:r>
            <a:endParaRPr lang="ar-SA" dirty="0"/>
          </a:p>
          <a:p>
            <a:r>
              <a:rPr lang="ar-SA" dirty="0"/>
              <a:t>مثال : رصيد العميل 100 مليون جنيه، وكانت نسبة الإخفاق المحتملة 1% ، في حالة الإخفاق تشير الخبرات السابقة </a:t>
            </a:r>
            <a:r>
              <a:rPr lang="ar-SA" dirty="0" err="1"/>
              <a:t>ان</a:t>
            </a:r>
            <a:r>
              <a:rPr lang="ar-SA" dirty="0"/>
              <a:t> الإجراءات الخاصة بالإفلاس ووفقا لظروف الضمانات وقيمتها يمكن </a:t>
            </a:r>
            <a:r>
              <a:rPr lang="ar-SA" dirty="0" err="1"/>
              <a:t>ان</a:t>
            </a:r>
            <a:r>
              <a:rPr lang="ar-SA" dirty="0"/>
              <a:t> تصل الى </a:t>
            </a:r>
            <a:r>
              <a:rPr lang="ar-SA" dirty="0" err="1"/>
              <a:t>ان</a:t>
            </a:r>
            <a:r>
              <a:rPr lang="ar-SA" dirty="0"/>
              <a:t> نصف الرصيد يمكن تغطيته من خلال الإجراءات التي يتبعها البنك </a:t>
            </a:r>
          </a:p>
          <a:p>
            <a:r>
              <a:rPr lang="ar-SA" dirty="0"/>
              <a:t>الحل = 100,000,000 * 1%* 5. = 500,000 جنيه  خلى بالك لو أخذ ت طول عمر القرض وليس 12 شهر احتمالات الإخفاق ستزيد وأيضا الرصيد الغير مستخدم له اثر وليس فقط المستخدم  </a:t>
            </a:r>
          </a:p>
        </p:txBody>
      </p:sp>
    </p:spTree>
    <p:extLst>
      <p:ext uri="{BB962C8B-B14F-4D97-AF65-F5344CB8AC3E}">
        <p14:creationId xmlns:p14="http://schemas.microsoft.com/office/powerpoint/2010/main" val="281888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B280-B394-4F43-847C-F50FBB63557C}"/>
              </a:ext>
            </a:extLst>
          </p:cNvPr>
          <p:cNvSpPr>
            <a:spLocks noGrp="1"/>
          </p:cNvSpPr>
          <p:nvPr>
            <p:ph type="title"/>
          </p:nvPr>
        </p:nvSpPr>
        <p:spPr>
          <a:xfrm>
            <a:off x="1298431" y="128615"/>
            <a:ext cx="9905998" cy="822730"/>
          </a:xfrm>
        </p:spPr>
        <p:txBody>
          <a:bodyPr/>
          <a:lstStyle/>
          <a:p>
            <a:pPr algn="r"/>
            <a:r>
              <a:rPr lang="ar-SA" dirty="0">
                <a:solidFill>
                  <a:schemeClr val="bg2"/>
                </a:solidFill>
              </a:rPr>
              <a:t>مخصص الخسائر الائتمانية المتوقعة(معيار 49) </a:t>
            </a:r>
          </a:p>
        </p:txBody>
      </p:sp>
      <p:sp>
        <p:nvSpPr>
          <p:cNvPr id="3" name="Content Placeholder 2">
            <a:extLst>
              <a:ext uri="{FF2B5EF4-FFF2-40B4-BE49-F238E27FC236}">
                <a16:creationId xmlns:a16="http://schemas.microsoft.com/office/drawing/2014/main" id="{20D33A30-BD42-42A0-AE9C-2A0F40F4FAD6}"/>
              </a:ext>
            </a:extLst>
          </p:cNvPr>
          <p:cNvSpPr>
            <a:spLocks noGrp="1"/>
          </p:cNvSpPr>
          <p:nvPr>
            <p:ph idx="1"/>
          </p:nvPr>
        </p:nvSpPr>
        <p:spPr>
          <a:xfrm>
            <a:off x="1298430" y="867900"/>
            <a:ext cx="9905999" cy="5505191"/>
          </a:xfrm>
          <a:pattFill prst="pct5">
            <a:fgClr>
              <a:schemeClr val="bg2"/>
            </a:fgClr>
            <a:bgClr>
              <a:schemeClr val="bg1"/>
            </a:bgClr>
          </a:pattFill>
        </p:spPr>
        <p:txBody>
          <a:bodyPr>
            <a:noAutofit/>
          </a:bodyPr>
          <a:lstStyle/>
          <a:p>
            <a:r>
              <a:rPr lang="ar-SA" sz="2200" dirty="0"/>
              <a:t>لغرض تحديد الزيادات الكبيرة في المخاطر الائتمانية وإثبات مخصص خسارة على أساس جماعي، تستطيع المنشأة تجميع الأدوات المالية على أساس خصائص المخاطر الائتمانية المشتركة بهدف تسهيل إجراء تحليل يهدف إلى التمكين من تحديد الزيادات الكبيرة في المخاطر الائتمانية في الوقت المناسب. ولا ينبغي للمنشأة أن تحجب هذه المعلومات عن طريق الجمع</a:t>
            </a:r>
          </a:p>
          <a:p>
            <a:r>
              <a:rPr lang="ar-SA" sz="2200" dirty="0">
                <a:solidFill>
                  <a:srgbClr val="FFFF00"/>
                </a:solidFill>
              </a:rPr>
              <a:t>بين الأدوات المالية التي لها خصائص خطر مختلفة</a:t>
            </a:r>
            <a:r>
              <a:rPr lang="ar-SA" sz="2200" dirty="0"/>
              <a:t>. ومن أمثلة خصائص المخاطر الائتمانية المشتركة، على سبيل المثال</a:t>
            </a:r>
          </a:p>
          <a:p>
            <a:pPr marL="0" indent="0">
              <a:buNone/>
            </a:pPr>
            <a:r>
              <a:rPr lang="ar-SA" sz="2200" dirty="0"/>
              <a:t>(أ) نوع الأداة؛ </a:t>
            </a:r>
          </a:p>
          <a:p>
            <a:pPr marL="0" indent="0">
              <a:buNone/>
            </a:pPr>
            <a:r>
              <a:rPr lang="ar-SA" sz="2200" dirty="0"/>
              <a:t>(ب) تصنيفات المخاطر الائتمانية؛ </a:t>
            </a:r>
          </a:p>
          <a:p>
            <a:pPr marL="0" indent="0">
              <a:buNone/>
            </a:pPr>
            <a:r>
              <a:rPr lang="ar-SA" sz="2200" dirty="0"/>
              <a:t>(ج) نوع الضمان </a:t>
            </a:r>
            <a:r>
              <a:rPr lang="ar-SA" sz="2200" dirty="0" err="1"/>
              <a:t>الرهني</a:t>
            </a:r>
            <a:r>
              <a:rPr lang="ar-SA" sz="2200" dirty="0"/>
              <a:t>؛   </a:t>
            </a:r>
            <a:r>
              <a:rPr lang="ar-SA" sz="2200" dirty="0">
                <a:solidFill>
                  <a:srgbClr val="FFFF00"/>
                </a:solidFill>
              </a:rPr>
              <a:t>(بعض الضمانات </a:t>
            </a:r>
            <a:r>
              <a:rPr lang="ar-SA" sz="2200" dirty="0" err="1">
                <a:solidFill>
                  <a:srgbClr val="FFFF00"/>
                </a:solidFill>
              </a:rPr>
              <a:t>الرهنيةتاثرت</a:t>
            </a:r>
            <a:r>
              <a:rPr lang="ar-SA" sz="2200" dirty="0">
                <a:solidFill>
                  <a:srgbClr val="FFFF00"/>
                </a:solidFill>
              </a:rPr>
              <a:t> ( بالمثال ماكينات شركة </a:t>
            </a:r>
            <a:r>
              <a:rPr lang="ar-SA" sz="2200" dirty="0" err="1">
                <a:solidFill>
                  <a:srgbClr val="FFFF00"/>
                </a:solidFill>
              </a:rPr>
              <a:t>المريم</a:t>
            </a:r>
            <a:r>
              <a:rPr lang="ar-SA" sz="2200" dirty="0">
                <a:solidFill>
                  <a:srgbClr val="FFFF00"/>
                </a:solidFill>
              </a:rPr>
              <a:t> </a:t>
            </a:r>
            <a:r>
              <a:rPr lang="ar-SA" sz="2200" dirty="0" err="1">
                <a:solidFill>
                  <a:srgbClr val="FFFF00"/>
                </a:solidFill>
              </a:rPr>
              <a:t>لانتاج</a:t>
            </a:r>
            <a:r>
              <a:rPr lang="ar-SA" sz="2200" dirty="0">
                <a:solidFill>
                  <a:srgbClr val="FFFF00"/>
                </a:solidFill>
              </a:rPr>
              <a:t> الألعاب</a:t>
            </a:r>
          </a:p>
          <a:p>
            <a:pPr marL="0" indent="0">
              <a:buNone/>
            </a:pPr>
            <a:r>
              <a:rPr lang="ar-SA" sz="2200" dirty="0"/>
              <a:t>(د) تاريخ الإثبات الأولي؛</a:t>
            </a:r>
          </a:p>
          <a:p>
            <a:pPr marL="0" indent="0">
              <a:buNone/>
            </a:pPr>
            <a:r>
              <a:rPr lang="ar-SA" sz="2200" dirty="0"/>
              <a:t>(هـ) المدة المتبقية حتى الاستحقاق؛ (</a:t>
            </a:r>
            <a:r>
              <a:rPr lang="ar-SA" sz="2200" dirty="0">
                <a:solidFill>
                  <a:srgbClr val="FFFF00"/>
                </a:solidFill>
              </a:rPr>
              <a:t>طول مدة القرض تعكس مخاطر اكبر)</a:t>
            </a:r>
          </a:p>
        </p:txBody>
      </p:sp>
    </p:spTree>
    <p:extLst>
      <p:ext uri="{BB962C8B-B14F-4D97-AF65-F5344CB8AC3E}">
        <p14:creationId xmlns:p14="http://schemas.microsoft.com/office/powerpoint/2010/main" val="3284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34C4-0849-45DF-85EB-BD39104E74EE}"/>
              </a:ext>
            </a:extLst>
          </p:cNvPr>
          <p:cNvSpPr>
            <a:spLocks noGrp="1"/>
          </p:cNvSpPr>
          <p:nvPr>
            <p:ph type="title"/>
          </p:nvPr>
        </p:nvSpPr>
        <p:spPr>
          <a:xfrm>
            <a:off x="1206068" y="193963"/>
            <a:ext cx="9905998" cy="872835"/>
          </a:xfrm>
        </p:spPr>
        <p:txBody>
          <a:bodyPr/>
          <a:lstStyle/>
          <a:p>
            <a:pPr algn="r"/>
            <a:r>
              <a:rPr lang="ar-SA" dirty="0">
                <a:solidFill>
                  <a:schemeClr val="bg2"/>
                </a:solidFill>
              </a:rPr>
              <a:t>مخصص الخسائر الائتمانية المتوقعة(معيار 49) </a:t>
            </a:r>
          </a:p>
        </p:txBody>
      </p:sp>
      <p:sp>
        <p:nvSpPr>
          <p:cNvPr id="3" name="Content Placeholder 2">
            <a:extLst>
              <a:ext uri="{FF2B5EF4-FFF2-40B4-BE49-F238E27FC236}">
                <a16:creationId xmlns:a16="http://schemas.microsoft.com/office/drawing/2014/main" id="{D25BBC5E-A10D-4CB0-814D-7376C7D8E400}"/>
              </a:ext>
            </a:extLst>
          </p:cNvPr>
          <p:cNvSpPr>
            <a:spLocks noGrp="1"/>
          </p:cNvSpPr>
          <p:nvPr>
            <p:ph idx="1"/>
          </p:nvPr>
        </p:nvSpPr>
        <p:spPr>
          <a:xfrm>
            <a:off x="1143000" y="1066798"/>
            <a:ext cx="9905999" cy="5481783"/>
          </a:xfrm>
          <a:pattFill prst="pct5">
            <a:fgClr>
              <a:schemeClr val="bg2"/>
            </a:fgClr>
            <a:bgClr>
              <a:schemeClr val="bg1"/>
            </a:bgClr>
          </a:pattFill>
        </p:spPr>
        <p:txBody>
          <a:bodyPr>
            <a:normAutofit/>
          </a:bodyPr>
          <a:lstStyle/>
          <a:p>
            <a:pPr marL="0" indent="0">
              <a:buNone/>
            </a:pPr>
            <a:r>
              <a:rPr lang="ar-SA" sz="2200" dirty="0"/>
              <a:t>(و) الصناعة؛    </a:t>
            </a:r>
            <a:r>
              <a:rPr lang="ar-SA" sz="2200" dirty="0">
                <a:solidFill>
                  <a:srgbClr val="FFFF00"/>
                </a:solidFill>
              </a:rPr>
              <a:t>(بعد الصناعات </a:t>
            </a:r>
            <a:r>
              <a:rPr lang="ar-SA" sz="2200" dirty="0" err="1">
                <a:solidFill>
                  <a:srgbClr val="FFFF00"/>
                </a:solidFill>
              </a:rPr>
              <a:t>قى</a:t>
            </a:r>
            <a:r>
              <a:rPr lang="ar-SA" sz="2200" dirty="0">
                <a:solidFill>
                  <a:srgbClr val="FFFF00"/>
                </a:solidFill>
              </a:rPr>
              <a:t> ظل </a:t>
            </a:r>
            <a:r>
              <a:rPr lang="ar-SA" sz="2200" dirty="0" err="1">
                <a:solidFill>
                  <a:srgbClr val="FFFF00"/>
                </a:solidFill>
              </a:rPr>
              <a:t>كوفيد</a:t>
            </a:r>
            <a:r>
              <a:rPr lang="ar-SA" sz="2200" dirty="0">
                <a:solidFill>
                  <a:srgbClr val="FFFF00"/>
                </a:solidFill>
              </a:rPr>
              <a:t> تأثرت وبالتالي ستكون اكثر خطرا من غيرها)</a:t>
            </a:r>
          </a:p>
          <a:p>
            <a:pPr marL="0" indent="0">
              <a:buNone/>
            </a:pPr>
            <a:r>
              <a:rPr lang="ar-SA" sz="2200" dirty="0"/>
              <a:t>(ز) الموقع الجغرافي للمقترض؛ </a:t>
            </a:r>
            <a:r>
              <a:rPr lang="ar-SA" sz="2200" dirty="0">
                <a:solidFill>
                  <a:srgbClr val="FFFF00"/>
                </a:solidFill>
              </a:rPr>
              <a:t>( بعض المناطق الجغرافية تعد اكثر </a:t>
            </a:r>
            <a:r>
              <a:rPr lang="ar-SA" sz="2200" dirty="0" err="1">
                <a:solidFill>
                  <a:srgbClr val="FFFF00"/>
                </a:solidFill>
              </a:rPr>
              <a:t>تاثرا</a:t>
            </a:r>
            <a:r>
              <a:rPr lang="ar-SA" sz="2200" dirty="0">
                <a:solidFill>
                  <a:srgbClr val="FFFF00"/>
                </a:solidFill>
              </a:rPr>
              <a:t> من غيرها)</a:t>
            </a:r>
          </a:p>
          <a:p>
            <a:pPr marL="0" indent="0">
              <a:buNone/>
            </a:pPr>
            <a:r>
              <a:rPr lang="ar-SA" sz="2200" dirty="0"/>
              <a:t>(ح) قيمة الضمان </a:t>
            </a:r>
            <a:r>
              <a:rPr lang="ar-SA" sz="2200" dirty="0" err="1"/>
              <a:t>الرهني</a:t>
            </a:r>
            <a:r>
              <a:rPr lang="ar-SA" sz="2200" dirty="0"/>
              <a:t> بالنسبة إلى الأصل المالي إذا كان له أثر على احتمال حدوث تعثر في السداد على سبيل المثال،</a:t>
            </a:r>
          </a:p>
          <a:p>
            <a:r>
              <a:rPr lang="ar-SA" sz="2200" dirty="0"/>
              <a:t>القروض التي تخضع لحق الرجوع في بعض الدول أو نسب القروض إلى القيمة</a:t>
            </a:r>
          </a:p>
          <a:p>
            <a:r>
              <a:rPr lang="ar-SA" sz="2200" dirty="0"/>
              <a:t>ومن المرجح أن يكون من الصعب في الوقت الحالي دمج الآثار الخاصة </a:t>
            </a:r>
            <a:r>
              <a:rPr lang="ar-SA" sz="2200" dirty="0" err="1"/>
              <a:t>بلفيروس</a:t>
            </a:r>
            <a:r>
              <a:rPr lang="ar-SA" sz="2200" dirty="0"/>
              <a:t> كوفيد-19 والتدابير الحكومية الداعمة على أساس معقول ومؤيد. </a:t>
            </a:r>
            <a:r>
              <a:rPr lang="ar-SA" sz="2200" dirty="0">
                <a:solidFill>
                  <a:srgbClr val="FFFF00"/>
                </a:solidFill>
              </a:rPr>
              <a:t>ولكن التغيرات في الظروف الاقتصادية ينبغي إظهار أثرها في التصورات التي تطبقها المنشآت للاقتصاد الكلي </a:t>
            </a:r>
            <a:r>
              <a:rPr lang="ar-SA" sz="2200" dirty="0"/>
              <a:t>، </a:t>
            </a:r>
            <a:r>
              <a:rPr lang="ar-SA" sz="2200" dirty="0">
                <a:solidFill>
                  <a:srgbClr val="FFFF00"/>
                </a:solidFill>
              </a:rPr>
              <a:t>وفي ترجيحات هذه التصورات</a:t>
            </a:r>
            <a:r>
              <a:rPr lang="ar-SA" sz="2200" dirty="0"/>
              <a:t>. وإذا لم يكن من الممكن إظهار آثار فيروس كوفيد-19 في النماذج، فسيلزم عندئذ النظر في إدخال تعديلات أو تعديلات مركبة بعد تطبيق النموذج. وتشهد البيئة تغيرات متسارعة وينبغي الاستمرار في متابعة أحدث الحقائق والظروف كلما توفرت معلومات جديدة</a:t>
            </a:r>
          </a:p>
          <a:p>
            <a:endParaRPr lang="ar-SA" dirty="0"/>
          </a:p>
        </p:txBody>
      </p:sp>
    </p:spTree>
    <p:extLst>
      <p:ext uri="{BB962C8B-B14F-4D97-AF65-F5344CB8AC3E}">
        <p14:creationId xmlns:p14="http://schemas.microsoft.com/office/powerpoint/2010/main" val="3234480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0DEB-FA3D-4EF2-8DEE-4F7EE93DEC87}"/>
              </a:ext>
            </a:extLst>
          </p:cNvPr>
          <p:cNvSpPr>
            <a:spLocks noGrp="1"/>
          </p:cNvSpPr>
          <p:nvPr>
            <p:ph type="title"/>
          </p:nvPr>
        </p:nvSpPr>
        <p:spPr>
          <a:xfrm>
            <a:off x="1141413" y="-92682"/>
            <a:ext cx="9905998" cy="1478570"/>
          </a:xfrm>
        </p:spPr>
        <p:txBody>
          <a:bodyPr/>
          <a:lstStyle/>
          <a:p>
            <a:pPr algn="r"/>
            <a:r>
              <a:rPr lang="ar-SA" dirty="0">
                <a:solidFill>
                  <a:schemeClr val="bg2"/>
                </a:solidFill>
              </a:rPr>
              <a:t>مخصص الخسائر الائتمانية المتوقعة(معيار 49) </a:t>
            </a:r>
          </a:p>
        </p:txBody>
      </p:sp>
      <p:sp>
        <p:nvSpPr>
          <p:cNvPr id="3" name="Content Placeholder 2">
            <a:extLst>
              <a:ext uri="{FF2B5EF4-FFF2-40B4-BE49-F238E27FC236}">
                <a16:creationId xmlns:a16="http://schemas.microsoft.com/office/drawing/2014/main" id="{3188159F-F1D5-4240-BB5E-281C8ECC364F}"/>
              </a:ext>
            </a:extLst>
          </p:cNvPr>
          <p:cNvSpPr>
            <a:spLocks noGrp="1"/>
          </p:cNvSpPr>
          <p:nvPr>
            <p:ph idx="1"/>
          </p:nvPr>
        </p:nvSpPr>
        <p:spPr>
          <a:xfrm>
            <a:off x="609600" y="910936"/>
            <a:ext cx="10437811" cy="5526809"/>
          </a:xfrm>
          <a:pattFill prst="pct5">
            <a:fgClr>
              <a:schemeClr val="bg2"/>
            </a:fgClr>
            <a:bgClr>
              <a:schemeClr val="bg1"/>
            </a:bgClr>
          </a:pattFill>
        </p:spPr>
        <p:txBody>
          <a:bodyPr>
            <a:noAutofit/>
          </a:bodyPr>
          <a:lstStyle/>
          <a:p>
            <a:r>
              <a:rPr lang="ar-SA" sz="2200" dirty="0">
                <a:solidFill>
                  <a:srgbClr val="FFFF00"/>
                </a:solidFill>
              </a:rPr>
              <a:t>ما الذى يجعلنا ندلل على وجود خسائر ائتمانية على مدار العمر للقرض ؟</a:t>
            </a:r>
          </a:p>
          <a:p>
            <a:r>
              <a:rPr lang="ar-SA" sz="2200" dirty="0"/>
              <a:t>هناك مؤشرات تم سردها في فقرة ب 5 .5. 17 </a:t>
            </a:r>
          </a:p>
          <a:p>
            <a:pPr marL="457200" indent="-457200">
              <a:buAutoNum type="arabic1Minus"/>
            </a:pPr>
            <a:r>
              <a:rPr lang="ar-SA" sz="2200" dirty="0"/>
              <a:t>التغير العكسي الفعلي أو المتوقع المهم في البيئة التنظيمية أو</a:t>
            </a:r>
            <a:r>
              <a:rPr lang="ar-SA" sz="2200" dirty="0">
                <a:solidFill>
                  <a:srgbClr val="FFFF00"/>
                </a:solidFill>
              </a:rPr>
              <a:t> الاقتصادية </a:t>
            </a:r>
            <a:r>
              <a:rPr lang="ar-SA" sz="2200" dirty="0"/>
              <a:t>أو التقنية للمقترض الذي ينتج عنه تغير مهم في قدرة المقترض على الوفاء بواجبات ديونه، مثل التراجع في الطلب على منتجات المقترض المخصصة للبيع بسبب حدوث تحول في التقنية. </a:t>
            </a:r>
            <a:r>
              <a:rPr lang="ar-SA" sz="2200" dirty="0">
                <a:solidFill>
                  <a:srgbClr val="FFFF00"/>
                </a:solidFill>
              </a:rPr>
              <a:t>( بالمثال :ظروف انخفاض الطلب على منتجات الفايبر بسبب توقف التجمعات بالمتنزهات )</a:t>
            </a:r>
          </a:p>
          <a:p>
            <a:pPr marL="457200" indent="-457200">
              <a:buAutoNum type="arabic1Minus"/>
            </a:pPr>
            <a:r>
              <a:rPr lang="ar-SA" sz="2200" dirty="0">
                <a:solidFill>
                  <a:srgbClr val="FFFF00"/>
                </a:solidFill>
              </a:rPr>
              <a:t>التغير الفعلي أو المتوقع المهم في النتائج التشغيلية للمقترض. ومن أمثلة ذلك التقلص الفعلي أو المتوقع للإيرادات هوامش الربح</a:t>
            </a:r>
            <a:r>
              <a:rPr lang="ar-SA" sz="2200" dirty="0"/>
              <a:t>، أو الزيادة الفعلية أو المتوقعة في المخاطر التشغيلية، أو القصور الفعلي أو المتوقع في رأس المال العامل.   </a:t>
            </a:r>
            <a:r>
              <a:rPr lang="ar-SA" sz="2200" dirty="0">
                <a:solidFill>
                  <a:srgbClr val="FFFF00"/>
                </a:solidFill>
              </a:rPr>
              <a:t>(نتائج شركة اليحيى من انخفاض المبيعات ،عدم قدرته على السداد لمدة تزيد عن 60 يوما )</a:t>
            </a:r>
          </a:p>
          <a:p>
            <a:pPr marL="457200" indent="-457200">
              <a:buAutoNum type="arabic1Minus"/>
            </a:pPr>
            <a:r>
              <a:rPr lang="ar-SA" sz="2200" dirty="0">
                <a:solidFill>
                  <a:srgbClr val="FFFF00"/>
                </a:solidFill>
              </a:rPr>
              <a:t>لتغيرات المهمة في قيمة الضمان </a:t>
            </a:r>
            <a:r>
              <a:rPr lang="ar-SA" sz="2200" dirty="0" err="1">
                <a:solidFill>
                  <a:srgbClr val="FFFF00"/>
                </a:solidFill>
              </a:rPr>
              <a:t>الرهني</a:t>
            </a:r>
            <a:r>
              <a:rPr lang="ar-SA" sz="2200" dirty="0">
                <a:solidFill>
                  <a:srgbClr val="FFFF00"/>
                </a:solidFill>
              </a:rPr>
              <a:t> الداعم للواجب أو في جودة ضمانات الطرف الثالث أو التعزيزات الائتمانية</a:t>
            </a:r>
            <a:r>
              <a:rPr lang="ar-SA" sz="2200" dirty="0"/>
              <a:t>، التي يتوقع أن تقلص من الحافز الاقتصادي للمقترض لأداء الدفعات التعاقدية المجدولة أو التي تؤثر </a:t>
            </a:r>
            <a:r>
              <a:rPr lang="ar-SA" sz="2200" dirty="0" err="1"/>
              <a:t>بأيةصورة</a:t>
            </a:r>
            <a:r>
              <a:rPr lang="ar-SA" sz="2200" dirty="0"/>
              <a:t> أخرى على احتمال حدوث تعثر في السداد </a:t>
            </a:r>
            <a:r>
              <a:rPr lang="ar-SA" sz="2200" dirty="0">
                <a:solidFill>
                  <a:srgbClr val="FFFF00"/>
                </a:solidFill>
              </a:rPr>
              <a:t>( أصول اليحيى من السيارات ستتعرض للاضمحلال</a:t>
            </a:r>
            <a:r>
              <a:rPr lang="ar-SA" sz="2200" dirty="0"/>
              <a:t>) </a:t>
            </a:r>
          </a:p>
        </p:txBody>
      </p:sp>
    </p:spTree>
    <p:extLst>
      <p:ext uri="{BB962C8B-B14F-4D97-AF65-F5344CB8AC3E}">
        <p14:creationId xmlns:p14="http://schemas.microsoft.com/office/powerpoint/2010/main" val="80007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47D7-BF83-4F83-9AC2-6889491E3E8C}"/>
              </a:ext>
            </a:extLst>
          </p:cNvPr>
          <p:cNvSpPr>
            <a:spLocks noGrp="1"/>
          </p:cNvSpPr>
          <p:nvPr>
            <p:ph type="title"/>
          </p:nvPr>
        </p:nvSpPr>
        <p:spPr>
          <a:xfrm>
            <a:off x="1141412" y="0"/>
            <a:ext cx="9905998" cy="1117918"/>
          </a:xfrm>
        </p:spPr>
        <p:txBody>
          <a:bodyPr/>
          <a:lstStyle/>
          <a:p>
            <a:pPr algn="r"/>
            <a:r>
              <a:rPr lang="ar-SA" dirty="0">
                <a:solidFill>
                  <a:schemeClr val="bg2"/>
                </a:solidFill>
              </a:rPr>
              <a:t>مخصص الخسائر الائتمانية المتوقعة(معيار 49) </a:t>
            </a:r>
          </a:p>
        </p:txBody>
      </p:sp>
      <p:sp>
        <p:nvSpPr>
          <p:cNvPr id="3" name="Content Placeholder 2">
            <a:extLst>
              <a:ext uri="{FF2B5EF4-FFF2-40B4-BE49-F238E27FC236}">
                <a16:creationId xmlns:a16="http://schemas.microsoft.com/office/drawing/2014/main" id="{2660F97A-AFEE-4C95-A8D4-35053F8AF927}"/>
              </a:ext>
            </a:extLst>
          </p:cNvPr>
          <p:cNvSpPr>
            <a:spLocks noGrp="1"/>
          </p:cNvSpPr>
          <p:nvPr>
            <p:ph idx="1"/>
          </p:nvPr>
        </p:nvSpPr>
        <p:spPr>
          <a:xfrm>
            <a:off x="1141412" y="1117917"/>
            <a:ext cx="9905999" cy="5264410"/>
          </a:xfrm>
          <a:pattFill prst="pct5">
            <a:fgClr>
              <a:schemeClr val="bg2"/>
            </a:fgClr>
            <a:bgClr>
              <a:schemeClr val="bg1"/>
            </a:bgClr>
          </a:pattFill>
        </p:spPr>
        <p:txBody>
          <a:bodyPr>
            <a:normAutofit/>
          </a:bodyPr>
          <a:lstStyle/>
          <a:p>
            <a:r>
              <a:rPr lang="ar-SA" dirty="0"/>
              <a:t>قد يتم نقل احد القروض بسبب الخسائر واحتمال الإخفاق المرتفع وعليك عند تحديد المخصص بحث القيمة المتوقعة للقرض اى شاملة الجزء المتوقع استخدامه والفوائد المتوقعة بالقيمة الحالية </a:t>
            </a:r>
          </a:p>
          <a:p>
            <a:r>
              <a:rPr lang="ar-SA" dirty="0"/>
              <a:t>خلى بالك ليس معنى </a:t>
            </a:r>
            <a:r>
              <a:rPr lang="ar-SA" dirty="0" err="1"/>
              <a:t>ان</a:t>
            </a:r>
            <a:r>
              <a:rPr lang="ar-SA" dirty="0"/>
              <a:t> القرض تحول بسبب مخاطر </a:t>
            </a:r>
            <a:r>
              <a:rPr lang="ar-SA" dirty="0" err="1"/>
              <a:t>الإئتمان</a:t>
            </a:r>
            <a:r>
              <a:rPr lang="ar-SA" dirty="0"/>
              <a:t> الى خسائر تحتسب على مدى العمر </a:t>
            </a:r>
            <a:r>
              <a:rPr lang="ar-SA" dirty="0" err="1"/>
              <a:t>ان</a:t>
            </a:r>
            <a:r>
              <a:rPr lang="ar-SA" dirty="0"/>
              <a:t> احتمالات التغطية عبر الخسارة المتوقعة نفسها لن تتحسن فيمكن </a:t>
            </a:r>
            <a:r>
              <a:rPr lang="ar-SA" dirty="0" err="1"/>
              <a:t>ان</a:t>
            </a:r>
            <a:r>
              <a:rPr lang="ar-SA" dirty="0"/>
              <a:t> يتحسن قيمة الضمان العقاري وبالتالي ذلك لابد </a:t>
            </a:r>
            <a:r>
              <a:rPr lang="ar-SA" dirty="0" err="1"/>
              <a:t>ان</a:t>
            </a:r>
            <a:r>
              <a:rPr lang="ar-SA" dirty="0"/>
              <a:t> يؤخذ في الحسبان </a:t>
            </a:r>
          </a:p>
          <a:p>
            <a:r>
              <a:rPr lang="ar-SA" dirty="0"/>
              <a:t>المشكلة في </a:t>
            </a:r>
            <a:r>
              <a:rPr lang="ar-SA" dirty="0" err="1"/>
              <a:t>كوفيد</a:t>
            </a:r>
            <a:r>
              <a:rPr lang="ar-SA" dirty="0"/>
              <a:t> 19 انه لا هناك تحسن أداء اقتصادي ولا تحسن أداء ضمانات إلا في أنشطة معينة ولكن النقل الى خسائر مدى العمر ليس بالضرورة </a:t>
            </a:r>
            <a:r>
              <a:rPr lang="ar-SA" dirty="0" err="1"/>
              <a:t>ان</a:t>
            </a:r>
            <a:r>
              <a:rPr lang="ar-SA" dirty="0"/>
              <a:t> يكون </a:t>
            </a:r>
            <a:r>
              <a:rPr lang="ar-SA" dirty="0" err="1"/>
              <a:t>بالاثر</a:t>
            </a:r>
            <a:r>
              <a:rPr lang="ar-SA" dirty="0"/>
              <a:t> المفجع الكبير ففقرة </a:t>
            </a:r>
          </a:p>
          <a:p>
            <a:pPr marL="0" indent="0">
              <a:buNone/>
            </a:pPr>
            <a:r>
              <a:rPr lang="ar-SA" dirty="0"/>
              <a:t> ب .5.5. 14  توضح أن التحول الى مخاطر احتساب خسائر على مستوى العمر ستعتمد على وجود خسائر ائتمانية لم يتم تغطيتها خلال المؤشرات لمخصص </a:t>
            </a:r>
            <a:r>
              <a:rPr lang="ar-SA" dirty="0" err="1"/>
              <a:t>ال</a:t>
            </a:r>
            <a:r>
              <a:rPr lang="ar-SA" dirty="0"/>
              <a:t> 12 شهر او يكون لها اثر اكثر وضوحا بعد 12 شهر لذلك يمكن عمل سيناريوهات توضح الاحتمالات المختلفة لتعافى الاقتصاد الكلي لبحث ذلك </a:t>
            </a:r>
          </a:p>
        </p:txBody>
      </p:sp>
    </p:spTree>
    <p:extLst>
      <p:ext uri="{BB962C8B-B14F-4D97-AF65-F5344CB8AC3E}">
        <p14:creationId xmlns:p14="http://schemas.microsoft.com/office/powerpoint/2010/main" val="4205387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00C6-8372-4291-866F-700692DD13D5}"/>
              </a:ext>
            </a:extLst>
          </p:cNvPr>
          <p:cNvSpPr>
            <a:spLocks noGrp="1"/>
          </p:cNvSpPr>
          <p:nvPr>
            <p:ph type="title"/>
          </p:nvPr>
        </p:nvSpPr>
        <p:spPr>
          <a:xfrm>
            <a:off x="1141412" y="212118"/>
            <a:ext cx="9905998" cy="1478570"/>
          </a:xfrm>
        </p:spPr>
        <p:txBody>
          <a:bodyPr/>
          <a:lstStyle/>
          <a:p>
            <a:pPr algn="r"/>
            <a:r>
              <a:rPr lang="ar-SA" dirty="0">
                <a:solidFill>
                  <a:schemeClr val="bg2"/>
                </a:solidFill>
              </a:rPr>
              <a:t>المخصصات</a:t>
            </a:r>
            <a:r>
              <a:rPr lang="ar-SA" dirty="0"/>
              <a:t> </a:t>
            </a:r>
          </a:p>
        </p:txBody>
      </p:sp>
      <p:sp>
        <p:nvSpPr>
          <p:cNvPr id="3" name="Content Placeholder 2">
            <a:extLst>
              <a:ext uri="{FF2B5EF4-FFF2-40B4-BE49-F238E27FC236}">
                <a16:creationId xmlns:a16="http://schemas.microsoft.com/office/drawing/2014/main" id="{C0982415-68E8-40D0-A8FE-1540A7177B61}"/>
              </a:ext>
            </a:extLst>
          </p:cNvPr>
          <p:cNvSpPr>
            <a:spLocks noGrp="1"/>
          </p:cNvSpPr>
          <p:nvPr>
            <p:ph idx="1"/>
          </p:nvPr>
        </p:nvSpPr>
        <p:spPr>
          <a:xfrm>
            <a:off x="1141412" y="1567872"/>
            <a:ext cx="9905999" cy="3722255"/>
          </a:xfrm>
          <a:pattFill prst="pct5">
            <a:fgClr>
              <a:schemeClr val="bg2"/>
            </a:fgClr>
            <a:bgClr>
              <a:schemeClr val="bg1"/>
            </a:bgClr>
          </a:pattFill>
        </p:spPr>
        <p:txBody>
          <a:bodyPr/>
          <a:lstStyle/>
          <a:p>
            <a:r>
              <a:rPr lang="ar-SA" dirty="0"/>
              <a:t>المخصص هو التزام غير مؤكد من حيث توقيته أو مبلغه. والالتزام بطبيعته هو واجب قائم على المنشأة ناشئٌ عن أحداث سابقة</a:t>
            </a:r>
          </a:p>
          <a:p>
            <a:r>
              <a:rPr lang="ar-SA" dirty="0"/>
              <a:t>الواجب القائم على المنشأة قد يكون واجبا نظامياً، أو واجباَ ضمنياً ناشئاً عن تصرفات المنشأة عندما توحي لأطراف أخرى بأنها سوف تقبل مسؤوليات معينة</a:t>
            </a:r>
          </a:p>
          <a:p>
            <a:r>
              <a:rPr lang="ar-SA" dirty="0"/>
              <a:t>قد تتسبب ظروف فيروس كوفيد-19 في توقع خسائر تشغيلية مستقبلية. وهذه الخسائر لا يجوز إثبات مخصص لها</a:t>
            </a:r>
          </a:p>
        </p:txBody>
      </p:sp>
    </p:spTree>
    <p:extLst>
      <p:ext uri="{BB962C8B-B14F-4D97-AF65-F5344CB8AC3E}">
        <p14:creationId xmlns:p14="http://schemas.microsoft.com/office/powerpoint/2010/main" val="131911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8738-D28E-400C-A11C-9CE5CBD2D1BA}"/>
              </a:ext>
            </a:extLst>
          </p:cNvPr>
          <p:cNvSpPr>
            <a:spLocks noGrp="1"/>
          </p:cNvSpPr>
          <p:nvPr>
            <p:ph type="title"/>
          </p:nvPr>
        </p:nvSpPr>
        <p:spPr>
          <a:xfrm>
            <a:off x="1067522" y="0"/>
            <a:ext cx="9905998" cy="1478570"/>
          </a:xfrm>
        </p:spPr>
        <p:txBody>
          <a:bodyPr/>
          <a:lstStyle/>
          <a:p>
            <a:pPr algn="r"/>
            <a:r>
              <a:rPr lang="ar-SA" dirty="0">
                <a:solidFill>
                  <a:schemeClr val="bg2"/>
                </a:solidFill>
              </a:rPr>
              <a:t>تابع : المخصصات</a:t>
            </a:r>
          </a:p>
        </p:txBody>
      </p:sp>
      <p:sp>
        <p:nvSpPr>
          <p:cNvPr id="3" name="Content Placeholder 2">
            <a:extLst>
              <a:ext uri="{FF2B5EF4-FFF2-40B4-BE49-F238E27FC236}">
                <a16:creationId xmlns:a16="http://schemas.microsoft.com/office/drawing/2014/main" id="{D195C5F9-2154-4E25-BCB9-F63B02F5AE7E}"/>
              </a:ext>
            </a:extLst>
          </p:cNvPr>
          <p:cNvSpPr>
            <a:spLocks noGrp="1"/>
          </p:cNvSpPr>
          <p:nvPr>
            <p:ph idx="1"/>
          </p:nvPr>
        </p:nvSpPr>
        <p:spPr>
          <a:xfrm>
            <a:off x="1067522" y="1136070"/>
            <a:ext cx="9905999" cy="4830620"/>
          </a:xfrm>
          <a:pattFill prst="pct5">
            <a:fgClr>
              <a:schemeClr val="bg2"/>
            </a:fgClr>
            <a:bgClr>
              <a:schemeClr val="bg1"/>
            </a:bgClr>
          </a:pattFill>
        </p:spPr>
        <p:txBody>
          <a:bodyPr>
            <a:normAutofit fontScale="92500" lnSpcReduction="20000"/>
          </a:bodyPr>
          <a:lstStyle/>
          <a:p>
            <a:r>
              <a:rPr lang="ar-SA" dirty="0"/>
              <a:t>ومن الأمور الجديرة بمزيد من الاهتمام في ظل الظروف الحالية، النظر في عقود الشركة التي لم تنفذ بعدُ، وذلك للنظر فيما كان أي منها لم يعد مجزياً مع استمرار ظروف الفيروس إلى وقت تنفيذ تلك العقود، ومن ثم يلزم إثبات مخصص له. ويعرّف معيار المحاسبة الدولي رقم 37 العقد غير المجدي بأنه عقد تكون فيه التكاليف التي لا يمكن تجنبها للوفاء بالواجبات بموجب العقد أكبر من المنافع الاقتصادية المتوقع أن يتم الحصول عليها بموجب العقد. وتعكس التكاليف التي لا يمكن تجنبها بموجب العقد أقل صافي تكلفة للخروج من العقد، والتي هي تكلفة الوفاء به أو أي تعويض أو غرامات تنشأ عن الإخفاق في الوفاء به، أيهما أقل</a:t>
            </a:r>
          </a:p>
          <a:p>
            <a:r>
              <a:rPr lang="ar-SA" dirty="0"/>
              <a:t>مثال : شركة </a:t>
            </a:r>
            <a:r>
              <a:rPr lang="ar-SA" dirty="0" err="1"/>
              <a:t>المريم</a:t>
            </a:r>
            <a:r>
              <a:rPr lang="ar-SA" dirty="0"/>
              <a:t> قررت إعادة هيكلة طريقة إدارة نشاطها الى نشاط تصنيع البوابات المعقمة يترتب على ذلك </a:t>
            </a:r>
            <a:r>
              <a:rPr lang="ar-SA" dirty="0" err="1"/>
              <a:t>اثبات</a:t>
            </a:r>
            <a:r>
              <a:rPr lang="ar-SA" dirty="0"/>
              <a:t> </a:t>
            </a:r>
            <a:r>
              <a:rPr lang="ar-SA" dirty="0" err="1"/>
              <a:t>مكافات</a:t>
            </a:r>
            <a:r>
              <a:rPr lang="ar-SA" dirty="0"/>
              <a:t> ترك خدمة ، </a:t>
            </a:r>
            <a:r>
              <a:rPr lang="ar-SA" dirty="0" err="1"/>
              <a:t>واى</a:t>
            </a:r>
            <a:r>
              <a:rPr lang="ar-SA" dirty="0"/>
              <a:t> خسائر ناجمة عن </a:t>
            </a:r>
            <a:r>
              <a:rPr lang="ar-SA" dirty="0" err="1"/>
              <a:t>الغاء</a:t>
            </a:r>
            <a:r>
              <a:rPr lang="ar-SA" dirty="0"/>
              <a:t> عقود ولكن لابد من التحقق </a:t>
            </a:r>
            <a:r>
              <a:rPr lang="ar-SA" dirty="0" err="1"/>
              <a:t>ان</a:t>
            </a:r>
            <a:r>
              <a:rPr lang="ar-SA" dirty="0"/>
              <a:t> خطة إعادة الهيكلة تستوفى الشروط التي تخص معيار المخصصات ولا تشمل خسائر ناجمة عن هذه الجائحة مستقبلية وكان هناك تعاقد لشراء </a:t>
            </a:r>
            <a:r>
              <a:rPr lang="ar-SA" dirty="0" err="1"/>
              <a:t>اسطمبات</a:t>
            </a:r>
            <a:r>
              <a:rPr lang="ar-SA" dirty="0"/>
              <a:t> للخط المزمع توقفه يستوجب تعويض المورد عما تم تصنيعه لإلغاء العقد بقيمة 50 الف جنية (هذا عقد محمل بخسائر وليس ذي جدوى وخسائره تزيد عن منافعه ويخضع لتكوين مخصص بهذه القيمة – لاحظ لا ينبغي تكوين مخصص بسبب خسارة التباعد او أجور العمالة المستقبلية بسبب توقف العمل او الخطوط او مصروفات التعقيم المستقبلية.  </a:t>
            </a:r>
          </a:p>
        </p:txBody>
      </p:sp>
    </p:spTree>
    <p:extLst>
      <p:ext uri="{BB962C8B-B14F-4D97-AF65-F5344CB8AC3E}">
        <p14:creationId xmlns:p14="http://schemas.microsoft.com/office/powerpoint/2010/main" val="3805075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D58B-2115-429C-BB81-518FBDABF01C}"/>
              </a:ext>
            </a:extLst>
          </p:cNvPr>
          <p:cNvSpPr>
            <a:spLocks noGrp="1"/>
          </p:cNvSpPr>
          <p:nvPr>
            <p:ph type="title"/>
          </p:nvPr>
        </p:nvSpPr>
        <p:spPr>
          <a:xfrm>
            <a:off x="1141413" y="618518"/>
            <a:ext cx="9905998" cy="1007082"/>
          </a:xfrm>
        </p:spPr>
        <p:txBody>
          <a:bodyPr/>
          <a:lstStyle/>
          <a:p>
            <a:pPr algn="r"/>
            <a:r>
              <a:rPr lang="ar-SA" dirty="0">
                <a:solidFill>
                  <a:schemeClr val="bg2"/>
                </a:solidFill>
              </a:rPr>
              <a:t>تأثيرات على مدى ملاءمة فرضية الاستمرارية:</a:t>
            </a:r>
          </a:p>
        </p:txBody>
      </p:sp>
      <p:sp>
        <p:nvSpPr>
          <p:cNvPr id="3" name="Content Placeholder 2">
            <a:extLst>
              <a:ext uri="{FF2B5EF4-FFF2-40B4-BE49-F238E27FC236}">
                <a16:creationId xmlns:a16="http://schemas.microsoft.com/office/drawing/2014/main" id="{C7EBE692-DFC5-4A08-BD16-DFD67CA91CA5}"/>
              </a:ext>
            </a:extLst>
          </p:cNvPr>
          <p:cNvSpPr>
            <a:spLocks noGrp="1"/>
          </p:cNvSpPr>
          <p:nvPr>
            <p:ph idx="1"/>
          </p:nvPr>
        </p:nvSpPr>
        <p:spPr>
          <a:xfrm>
            <a:off x="1141412" y="1440872"/>
            <a:ext cx="9905999" cy="4950691"/>
          </a:xfrm>
          <a:pattFill prst="pct5">
            <a:fgClr>
              <a:schemeClr val="bg2"/>
            </a:fgClr>
            <a:bgClr>
              <a:schemeClr val="bg1"/>
            </a:bgClr>
          </a:pattFill>
        </p:spPr>
        <p:txBody>
          <a:bodyPr/>
          <a:lstStyle/>
          <a:p>
            <a:r>
              <a:rPr lang="ar-SA" dirty="0"/>
              <a:t>تتطلب الفقرات 25 و26 من معيار المحاسبة الدولي 1 قيام الإدارة بتقييم ما إذا كان فرض الاستمرارية ملائم </a:t>
            </a:r>
          </a:p>
          <a:p>
            <a:r>
              <a:rPr lang="ar-SA" dirty="0"/>
              <a:t>في حالة ما اذا كانت هناك مؤشرات وفقا لتلك الفقرتين (مثل انخفاض السيولة للوفاء بالالتزامات المتداولة ، تحقيق خسائر متلاحقة ،وجود عجز راس مال عامل (التزامات متداولة</a:t>
            </a:r>
            <a:r>
              <a:rPr lang="en-US" dirty="0"/>
              <a:t>&lt;</a:t>
            </a:r>
            <a:r>
              <a:rPr lang="ar-SA" dirty="0"/>
              <a:t> الأصول المتداولة ) فان المنشأة لابد </a:t>
            </a:r>
            <a:r>
              <a:rPr lang="ar-SA" dirty="0" err="1"/>
              <a:t>ان</a:t>
            </a:r>
            <a:r>
              <a:rPr lang="ar-SA" dirty="0"/>
              <a:t> تقيم هل مازال فرضية الاستمرارية مناسبة في ضوء تلك الظروف وان تفصح عن طبيعة الحدث  المؤدى لأسباب عدم التأكد وآثاره على المنشأة وبطبيعة الحال هناك متطلبات نظامية (قانونية ) فان القانون 159 نص على ضرورة الدعوة لانعقاد الجمعية غير العادية للنظر في استمرارية المنشأة اذا حققت المنشاة خسائر تجاوزت نصف راس المال </a:t>
            </a:r>
          </a:p>
          <a:p>
            <a:endParaRPr lang="ar-SA" dirty="0"/>
          </a:p>
        </p:txBody>
      </p:sp>
    </p:spTree>
    <p:extLst>
      <p:ext uri="{BB962C8B-B14F-4D97-AF65-F5344CB8AC3E}">
        <p14:creationId xmlns:p14="http://schemas.microsoft.com/office/powerpoint/2010/main" val="3732674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712E-EE24-4CB1-B4C9-2A018880A05E}"/>
              </a:ext>
            </a:extLst>
          </p:cNvPr>
          <p:cNvSpPr>
            <a:spLocks noGrp="1"/>
          </p:cNvSpPr>
          <p:nvPr>
            <p:ph type="title"/>
          </p:nvPr>
        </p:nvSpPr>
        <p:spPr/>
        <p:txBody>
          <a:bodyPr/>
          <a:lstStyle/>
          <a:p>
            <a:pPr algn="r"/>
            <a:r>
              <a:rPr lang="ar-SA" dirty="0">
                <a:solidFill>
                  <a:schemeClr val="bg2"/>
                </a:solidFill>
              </a:rPr>
              <a:t>تأثيرات على مدى ملاءمة فرضية الاستمرارية(دور الإدارة ):</a:t>
            </a:r>
          </a:p>
        </p:txBody>
      </p:sp>
      <p:sp>
        <p:nvSpPr>
          <p:cNvPr id="3" name="Content Placeholder 2">
            <a:extLst>
              <a:ext uri="{FF2B5EF4-FFF2-40B4-BE49-F238E27FC236}">
                <a16:creationId xmlns:a16="http://schemas.microsoft.com/office/drawing/2014/main" id="{D0C7D616-11BA-4B35-A478-EB2E88B51DF1}"/>
              </a:ext>
            </a:extLst>
          </p:cNvPr>
          <p:cNvSpPr>
            <a:spLocks noGrp="1"/>
          </p:cNvSpPr>
          <p:nvPr>
            <p:ph idx="1"/>
          </p:nvPr>
        </p:nvSpPr>
        <p:spPr>
          <a:xfrm>
            <a:off x="1141412" y="1796904"/>
            <a:ext cx="9905999" cy="3901931"/>
          </a:xfrm>
          <a:pattFill prst="pct5">
            <a:fgClr>
              <a:schemeClr val="bg2"/>
            </a:fgClr>
            <a:bgClr>
              <a:schemeClr val="bg1"/>
            </a:bgClr>
          </a:pattFill>
        </p:spPr>
        <p:txBody>
          <a:bodyPr>
            <a:normAutofit fontScale="92500" lnSpcReduction="10000"/>
          </a:bodyPr>
          <a:lstStyle/>
          <a:p>
            <a:r>
              <a:rPr lang="ar-SA" dirty="0"/>
              <a:t>ويجب على المنشأة أن تعد القوائم المالية على أساس الاستمرارية ما لم تكن هناك نية لدى الإدارة لتصفية المنشأة أو إيقاف عملياتها، أو ما لم يكن لديها أي بديل واقعي آخر سوى القيام بذلك. وعندما تكون الإدارة على علم، عند إجرائها للتقييم، بحالات عدم تأكد جوهري (توحي بعدم الاستمرارية خلال الاثنتي عشر شهر التالية على الأقل) ، متعلقة بأحداث أو ظروف قد تثير شكوكاً كبيرة حول قدرة المنشأة على البقاء كمنشأة مستمرة، </a:t>
            </a:r>
            <a:r>
              <a:rPr lang="ar-SA" u="sng" dirty="0"/>
              <a:t>فيجب على المنشأة أن تفصح عن حالات عدم التأكد تلك. وعندما لا تعد المنشأة القوائم المالية على أساس الاستمرارية، فيجب عليها الإفصاح عن تلك الحقيقة، جنباً إلى جنب مع الأساس الذي أعدت عليه القوائم المالية( والذي كون اطار آخر بخلاف اطار معايير المحاسبة الدولية /المصرية ) </a:t>
            </a:r>
          </a:p>
          <a:p>
            <a:r>
              <a:rPr lang="ar-SA" dirty="0"/>
              <a:t>إطار التقرير وفقا للتصفية لا محاسبة او معيار صريح له عدا الولايات المتحدة لديها معيار خاص به (لا </a:t>
            </a:r>
            <a:r>
              <a:rPr lang="ar-SA" dirty="0" err="1"/>
              <a:t>اهلاكات</a:t>
            </a:r>
            <a:r>
              <a:rPr lang="ar-SA" dirty="0"/>
              <a:t> وتقيم الأصول بقيمتها الجارية وتدرج المصروفات </a:t>
            </a:r>
            <a:r>
              <a:rPr lang="ar-SA" dirty="0" err="1"/>
              <a:t>والايرادات</a:t>
            </a:r>
            <a:r>
              <a:rPr lang="ar-SA" dirty="0"/>
              <a:t> المتوقعة حتى تاريخ التصفية(وما لم يكن إطارا عاما غالبا يصدر المراجع " تقرير على قوائم مالية ذات اطار خاص –معيار 800)</a:t>
            </a:r>
          </a:p>
        </p:txBody>
      </p:sp>
    </p:spTree>
    <p:extLst>
      <p:ext uri="{BB962C8B-B14F-4D97-AF65-F5344CB8AC3E}">
        <p14:creationId xmlns:p14="http://schemas.microsoft.com/office/powerpoint/2010/main" val="189843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21B45612-364A-4F5F-9CFB-FBCA855C1CF5}"/>
              </a:ext>
            </a:extLst>
          </p:cNvPr>
          <p:cNvSpPr>
            <a:spLocks noGrp="1"/>
          </p:cNvSpPr>
          <p:nvPr>
            <p:ph type="title"/>
          </p:nvPr>
        </p:nvSpPr>
        <p:spPr>
          <a:xfrm>
            <a:off x="1019015" y="1093787"/>
            <a:ext cx="3059969" cy="4697413"/>
          </a:xfrm>
        </p:spPr>
        <p:txBody>
          <a:bodyPr>
            <a:normAutofit/>
          </a:bodyPr>
          <a:lstStyle/>
          <a:p>
            <a:r>
              <a:rPr lang="ar-SA" dirty="0"/>
              <a:t>هل يجب تعديل المعايير بسبب هذه الجائحة ؟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82FA68-D390-4CC3-996B-AE401F847978}"/>
              </a:ext>
            </a:extLst>
          </p:cNvPr>
          <p:cNvSpPr>
            <a:spLocks noGrp="1"/>
          </p:cNvSpPr>
          <p:nvPr>
            <p:ph idx="1"/>
          </p:nvPr>
        </p:nvSpPr>
        <p:spPr>
          <a:xfrm>
            <a:off x="4558409" y="9523"/>
            <a:ext cx="7624066" cy="6936221"/>
          </a:xfrm>
        </p:spPr>
        <p:txBody>
          <a:bodyPr>
            <a:normAutofit fontScale="85000" lnSpcReduction="10000"/>
          </a:bodyPr>
          <a:lstStyle/>
          <a:p>
            <a:r>
              <a:rPr lang="ar-SA" sz="2800" dirty="0"/>
              <a:t>وحيث  أن المعايير الدولية او المعايير المصرية كإطار عام  التقرير للتقرير المالي مبنية على المبادئ، فإنه يمكن بما يسمح  بتطبيقها في ظروف متعددة  وعليه لن نجد تعديلات جوهرية بل تهدف المحاضرة الى التأكيد على تطبيق أجزاء بمعايير اكثر اتصالا بآثار الجائحة . </a:t>
            </a:r>
          </a:p>
          <a:p>
            <a:r>
              <a:rPr lang="ar-SA" sz="2800" dirty="0"/>
              <a:t>" المعايير مبنية على صدق التعبير وملائمة المعلومة لمتخذ القرار والجوهر قبل الشكل وكلها مبادئ لم تحدد الخسائر او الأرباح كحالة بذاتها بل عملت على توفير معلومات لمستخدمي تلك القوائم في ظل الظروف المتغيرة . </a:t>
            </a:r>
          </a:p>
          <a:p>
            <a:r>
              <a:rPr lang="ar-SA" sz="2800" dirty="0"/>
              <a:t>الجهات المهنية تتدخل حينما ينشأ اختلاف في التطبيق او صعوبة او غموض لا يمكن حلها من خلال الإصدارات الحالية او تكلفة وجهد تفوق منافع المعالجة وعلى ذلك لم نواجه حالات واضحة عن ذلك عدا معيار تقرير دولي 16 </a:t>
            </a:r>
          </a:p>
          <a:p>
            <a:r>
              <a:rPr lang="ar-SA" sz="2800" dirty="0"/>
              <a:t>لذلك تدخل المجلس الدولي حينما وجد صعوبة في معيار تقرير دولي 16 (المقابل له المصري 49) في تقويم ما اذا كانت الحوافز او التخفيضات التي يقدمها المؤجر للمستأجر تستوجب تعديل اصل والتزام </a:t>
            </a:r>
            <a:r>
              <a:rPr lang="ar-SA" sz="2800" dirty="0" err="1"/>
              <a:t>ام</a:t>
            </a:r>
            <a:r>
              <a:rPr lang="ar-SA" sz="2800" dirty="0"/>
              <a:t> إنها تعالج على ربح أو خسارة العام في إيجاد وسيلة عملية بدلا من كم الاجتهاد الكبير للإدارة بحيث يعالج على ربح أو خسارة الفترة </a:t>
            </a:r>
          </a:p>
          <a:p>
            <a:endParaRPr lang="ar-SA" dirty="0"/>
          </a:p>
        </p:txBody>
      </p:sp>
    </p:spTree>
    <p:extLst>
      <p:ext uri="{BB962C8B-B14F-4D97-AF65-F5344CB8AC3E}">
        <p14:creationId xmlns:p14="http://schemas.microsoft.com/office/powerpoint/2010/main" val="2671048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02A-4F6B-4FDB-905D-383AA6B02411}"/>
              </a:ext>
            </a:extLst>
          </p:cNvPr>
          <p:cNvSpPr>
            <a:spLocks noGrp="1"/>
          </p:cNvSpPr>
          <p:nvPr>
            <p:ph type="title"/>
          </p:nvPr>
        </p:nvSpPr>
        <p:spPr>
          <a:xfrm>
            <a:off x="1215304" y="-369455"/>
            <a:ext cx="9905998" cy="1478570"/>
          </a:xfrm>
        </p:spPr>
        <p:txBody>
          <a:bodyPr/>
          <a:lstStyle/>
          <a:p>
            <a:pPr algn="r"/>
            <a:r>
              <a:rPr lang="ar-SA" dirty="0">
                <a:solidFill>
                  <a:schemeClr val="bg2"/>
                </a:solidFill>
              </a:rPr>
              <a:t>تأثيرات على مدى ملاءمة فرضية الاستمرارية(دور الإدارة ):</a:t>
            </a:r>
          </a:p>
        </p:txBody>
      </p:sp>
      <p:sp>
        <p:nvSpPr>
          <p:cNvPr id="3" name="Content Placeholder 2">
            <a:extLst>
              <a:ext uri="{FF2B5EF4-FFF2-40B4-BE49-F238E27FC236}">
                <a16:creationId xmlns:a16="http://schemas.microsoft.com/office/drawing/2014/main" id="{12FF1713-5E27-41FD-B690-5B77F1CE1851}"/>
              </a:ext>
            </a:extLst>
          </p:cNvPr>
          <p:cNvSpPr>
            <a:spLocks noGrp="1"/>
          </p:cNvSpPr>
          <p:nvPr>
            <p:ph idx="1"/>
          </p:nvPr>
        </p:nvSpPr>
        <p:spPr>
          <a:xfrm>
            <a:off x="1215304" y="581891"/>
            <a:ext cx="9905999" cy="6114473"/>
          </a:xfrm>
          <a:pattFill prst="pct5">
            <a:fgClr>
              <a:schemeClr val="bg2"/>
            </a:fgClr>
            <a:bgClr>
              <a:schemeClr val="bg1"/>
            </a:bgClr>
          </a:pattFill>
        </p:spPr>
        <p:txBody>
          <a:bodyPr>
            <a:normAutofit fontScale="85000" lnSpcReduction="10000"/>
          </a:bodyPr>
          <a:lstStyle/>
          <a:p>
            <a:pPr marL="0" indent="0">
              <a:buNone/>
            </a:pPr>
            <a:r>
              <a:rPr lang="ar-SA" b="1" u="sng" dirty="0"/>
              <a:t>المؤشرات لعدم الاستمرارية :-</a:t>
            </a:r>
          </a:p>
          <a:p>
            <a:r>
              <a:rPr lang="ar-SA" dirty="0"/>
              <a:t>فقدان احد الوكالات او تعاقد امتياز او ترخيص العمل الذى يمثل الجزء الأساسي من النشاط</a:t>
            </a:r>
          </a:p>
          <a:p>
            <a:r>
              <a:rPr lang="ar-SA" dirty="0"/>
              <a:t>الخسائر التشغيلية المستمرة وعدم القدرة على التمويل          ( محتمل بدرجة كبيرة لبعض الأنشطة بتلك الظروف )</a:t>
            </a:r>
          </a:p>
          <a:p>
            <a:r>
              <a:rPr lang="ar-SA" dirty="0"/>
              <a:t>راس المال العامل السالب                                         (  يظهر في ظروف </a:t>
            </a:r>
            <a:r>
              <a:rPr lang="ar-SA" dirty="0" err="1"/>
              <a:t>كوفيد</a:t>
            </a:r>
            <a:r>
              <a:rPr lang="ar-SA" dirty="0"/>
              <a:t> 19)</a:t>
            </a:r>
          </a:p>
          <a:p>
            <a:r>
              <a:rPr lang="ar-SA" dirty="0"/>
              <a:t> تآكل راس المال وعدم </a:t>
            </a:r>
            <a:r>
              <a:rPr lang="ar-SA" dirty="0" err="1"/>
              <a:t>امكان</a:t>
            </a:r>
            <a:r>
              <a:rPr lang="ar-SA" dirty="0"/>
              <a:t> التمويل                            ( مع استمرار الجائحة قد يظهر في ظروف </a:t>
            </a:r>
            <a:r>
              <a:rPr lang="ar-SA" dirty="0" err="1"/>
              <a:t>كوفيد</a:t>
            </a:r>
            <a:r>
              <a:rPr lang="ar-SA" dirty="0"/>
              <a:t> 19 )</a:t>
            </a:r>
          </a:p>
          <a:p>
            <a:r>
              <a:rPr lang="ar-SA" dirty="0"/>
              <a:t>التدفقات النقدية التشغيلية السالبة              </a:t>
            </a:r>
          </a:p>
          <a:p>
            <a:r>
              <a:rPr lang="ar-SA" dirty="0"/>
              <a:t>نسب الربحية توضح خسائر ونسب السيولة تحقق اقل من معدلها (محتمل في عديد من الأنشطة )</a:t>
            </a:r>
          </a:p>
          <a:p>
            <a:r>
              <a:rPr lang="ar-SA" dirty="0"/>
              <a:t>عدم إمكان الحصول على تمويل ( زادت مخاطر النشاط </a:t>
            </a:r>
            <a:r>
              <a:rPr lang="ar-SA" dirty="0" err="1"/>
              <a:t>فاحجمت</a:t>
            </a:r>
            <a:r>
              <a:rPr lang="ar-SA" dirty="0"/>
              <a:t> مؤسسات التمويل او رفعت هامش الإقراض)</a:t>
            </a:r>
          </a:p>
          <a:p>
            <a:r>
              <a:rPr lang="ar-SA" dirty="0"/>
              <a:t>انقضاء غرض الشركة او مدتها وفقا لمستندات </a:t>
            </a:r>
            <a:r>
              <a:rPr lang="ar-SA" dirty="0" err="1"/>
              <a:t>تاسيسها</a:t>
            </a:r>
            <a:r>
              <a:rPr lang="ar-SA" dirty="0"/>
              <a:t> </a:t>
            </a:r>
          </a:p>
          <a:p>
            <a:r>
              <a:rPr lang="ar-SA" dirty="0"/>
              <a:t>التصفية الاختيارية من ملاك الشركة                              ( شكل من </a:t>
            </a:r>
            <a:r>
              <a:rPr lang="ar-SA" dirty="0" err="1"/>
              <a:t>الاشكال</a:t>
            </a:r>
            <a:r>
              <a:rPr lang="ar-SA" dirty="0"/>
              <a:t> )</a:t>
            </a:r>
          </a:p>
          <a:p>
            <a:r>
              <a:rPr lang="ar-SA" dirty="0"/>
              <a:t>تتفاوت التأثيرات على الاستمرارية فقد يكون هناك أمام تلك التأثيرات بسبب كورونا تدابير ودعم من الحكومات في صورة قروض ميسرة وفى صورة تخفيض للضريبة (نامل ذلك) ودعم للمرتبات والأجور من صناديق معينه </a:t>
            </a:r>
            <a:br>
              <a:rPr lang="ar-SA" dirty="0"/>
            </a:br>
            <a:r>
              <a:rPr lang="ar-SA" dirty="0"/>
              <a:t>لذلك على الإدارة </a:t>
            </a:r>
            <a:r>
              <a:rPr lang="ar-SA" dirty="0" err="1"/>
              <a:t>ان</a:t>
            </a:r>
            <a:r>
              <a:rPr lang="ar-SA" dirty="0"/>
              <a:t> تأخذ الآثار الموجبة والسالبة وتشير في الإفصاح لديها عن ذلك والأمر الذى يمّكن أن تعد القوائم المالية تحت فرض الاستمرار في ظل تلك الظروف من عدم التأكد </a:t>
            </a:r>
          </a:p>
          <a:p>
            <a:endParaRPr lang="ar-SA" dirty="0"/>
          </a:p>
        </p:txBody>
      </p:sp>
    </p:spTree>
    <p:extLst>
      <p:ext uri="{BB962C8B-B14F-4D97-AF65-F5344CB8AC3E}">
        <p14:creationId xmlns:p14="http://schemas.microsoft.com/office/powerpoint/2010/main" val="446763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8617-7233-47D3-9294-8024FA4493A6}"/>
              </a:ext>
            </a:extLst>
          </p:cNvPr>
          <p:cNvSpPr>
            <a:spLocks noGrp="1"/>
          </p:cNvSpPr>
          <p:nvPr>
            <p:ph type="title"/>
          </p:nvPr>
        </p:nvSpPr>
        <p:spPr/>
        <p:txBody>
          <a:bodyPr>
            <a:normAutofit/>
          </a:bodyPr>
          <a:lstStyle/>
          <a:p>
            <a:pPr algn="r"/>
            <a:r>
              <a:rPr lang="ar-SA" sz="3200" dirty="0">
                <a:solidFill>
                  <a:schemeClr val="bg2"/>
                </a:solidFill>
              </a:rPr>
              <a:t>تأثيرات مدى ملاءمة فرض الاستمرارية (دور الإدارة):</a:t>
            </a:r>
          </a:p>
        </p:txBody>
      </p:sp>
      <p:sp>
        <p:nvSpPr>
          <p:cNvPr id="3" name="Content Placeholder 2">
            <a:extLst>
              <a:ext uri="{FF2B5EF4-FFF2-40B4-BE49-F238E27FC236}">
                <a16:creationId xmlns:a16="http://schemas.microsoft.com/office/drawing/2014/main" id="{DF3301D1-AA25-45B8-B70D-FFA7E67742A7}"/>
              </a:ext>
            </a:extLst>
          </p:cNvPr>
          <p:cNvSpPr>
            <a:spLocks noGrp="1"/>
          </p:cNvSpPr>
          <p:nvPr>
            <p:ph idx="1"/>
          </p:nvPr>
        </p:nvSpPr>
        <p:spPr>
          <a:xfrm>
            <a:off x="1141412" y="1662544"/>
            <a:ext cx="9905999" cy="4576937"/>
          </a:xfrm>
          <a:pattFill prst="pct5">
            <a:fgClr>
              <a:schemeClr val="bg2"/>
            </a:fgClr>
            <a:bgClr>
              <a:schemeClr val="bg1"/>
            </a:bgClr>
          </a:pattFill>
        </p:spPr>
        <p:txBody>
          <a:bodyPr>
            <a:normAutofit fontScale="92500" lnSpcReduction="10000"/>
          </a:bodyPr>
          <a:lstStyle/>
          <a:p>
            <a:pPr marL="0" indent="0">
              <a:buNone/>
            </a:pPr>
            <a:r>
              <a:rPr lang="ar-SA" dirty="0"/>
              <a:t>   ونؤكد هنا </a:t>
            </a:r>
            <a:r>
              <a:rPr lang="ar-SA" dirty="0" err="1"/>
              <a:t>ان</a:t>
            </a:r>
            <a:r>
              <a:rPr lang="ar-SA" dirty="0"/>
              <a:t> على المنشأة تقييم مدى مناسبة إعداد القوائم المالية على أساس الاستمرارية في ضوء الأحداث التي تقع بالفترة اللاحقة لتاريخ نهاية السنة المالية وقبل نشرها لقوائمها المالية، حيث يجب تطبيق متطلبات المعيار الدولي للمحاسبة رقم 10"الأحداث بعد فترة التقرير " فعند إعداد القوائم المالية في ظل الاستمرارية على المنشأة الأخذ في الحسبان  ظهور مؤشرات تمنع المنشأة من افتراض استمرارية الأعمال بعد تاريخ نهاية السنة المالية وقبل نشر القوائم المالية ، حيث ينص ذلك المعيار على أن تدهور النتائج التشغيلية والمركز المالي بعد فترة التقرير قد يشير إلى وجود حاجة للنظر فيما إذا كان افتراض الاستمرارية لا يزال مناسباً </a:t>
            </a:r>
          </a:p>
          <a:p>
            <a:pPr marL="0" indent="0">
              <a:buNone/>
            </a:pPr>
            <a:r>
              <a:rPr lang="ar-SA" u="sng" dirty="0">
                <a:solidFill>
                  <a:srgbClr val="FFFF00"/>
                </a:solidFill>
              </a:rPr>
              <a:t>ماذا يعني ذلك؟</a:t>
            </a:r>
          </a:p>
          <a:p>
            <a:pPr marL="0" indent="0">
              <a:buNone/>
            </a:pPr>
            <a:r>
              <a:rPr lang="ar-SA" dirty="0">
                <a:solidFill>
                  <a:srgbClr val="FFFF00"/>
                </a:solidFill>
              </a:rPr>
              <a:t>إن ظهور مؤشر تالي لتاريخ القوائم المالية وحتى تاريخ اعتماد إصدار القوائم المالية اذا قيمت المنشأة انه قد يؤدى الى شك جوهري يرقى الى عدم الاستمرار فعليها عرض القوائم المالية بأساس بخلاف المعايير المصرية/ الدولية في الدول المعتمدة لتلك المعايير وغالبا ما يكون أساس التصفية ما لم يكن هناك خطة تنفى ذلك بوسيلة عملية.                                </a:t>
            </a:r>
          </a:p>
        </p:txBody>
      </p:sp>
    </p:spTree>
    <p:extLst>
      <p:ext uri="{BB962C8B-B14F-4D97-AF65-F5344CB8AC3E}">
        <p14:creationId xmlns:p14="http://schemas.microsoft.com/office/powerpoint/2010/main" val="2909142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E1D0-2954-46A8-88A9-42F59C50CD2E}"/>
              </a:ext>
            </a:extLst>
          </p:cNvPr>
          <p:cNvSpPr>
            <a:spLocks noGrp="1"/>
          </p:cNvSpPr>
          <p:nvPr>
            <p:ph type="title"/>
          </p:nvPr>
        </p:nvSpPr>
        <p:spPr>
          <a:xfrm>
            <a:off x="944778" y="219204"/>
            <a:ext cx="10169956" cy="1099446"/>
          </a:xfrm>
        </p:spPr>
        <p:txBody>
          <a:bodyPr/>
          <a:lstStyle/>
          <a:p>
            <a:pPr algn="r"/>
            <a:r>
              <a:rPr lang="ar-SA" dirty="0">
                <a:solidFill>
                  <a:schemeClr val="bg2"/>
                </a:solidFill>
              </a:rPr>
              <a:t>الاستمرارية :مسئولية المراجع عن الاستمرارية(معيار مراجعة 570 )</a:t>
            </a:r>
          </a:p>
        </p:txBody>
      </p:sp>
      <p:sp>
        <p:nvSpPr>
          <p:cNvPr id="3" name="Content Placeholder 2">
            <a:extLst>
              <a:ext uri="{FF2B5EF4-FFF2-40B4-BE49-F238E27FC236}">
                <a16:creationId xmlns:a16="http://schemas.microsoft.com/office/drawing/2014/main" id="{14B72A31-B2E7-485C-9CE8-82DEB63B8941}"/>
              </a:ext>
            </a:extLst>
          </p:cNvPr>
          <p:cNvSpPr>
            <a:spLocks noGrp="1"/>
          </p:cNvSpPr>
          <p:nvPr>
            <p:ph idx="1"/>
          </p:nvPr>
        </p:nvSpPr>
        <p:spPr>
          <a:xfrm>
            <a:off x="212436" y="1468581"/>
            <a:ext cx="10834975" cy="5264727"/>
          </a:xfrm>
        </p:spPr>
        <p:txBody>
          <a:bodyPr/>
          <a:lstStyle/>
          <a:p>
            <a:endParaRPr lang="ar-SA" dirty="0"/>
          </a:p>
        </p:txBody>
      </p:sp>
      <p:sp>
        <p:nvSpPr>
          <p:cNvPr id="4" name="Rectangle 3">
            <a:extLst>
              <a:ext uri="{FF2B5EF4-FFF2-40B4-BE49-F238E27FC236}">
                <a16:creationId xmlns:a16="http://schemas.microsoft.com/office/drawing/2014/main" id="{2D3E2088-362C-4012-A9D1-4DCCF8E137E2}"/>
              </a:ext>
            </a:extLst>
          </p:cNvPr>
          <p:cNvSpPr/>
          <p:nvPr/>
        </p:nvSpPr>
        <p:spPr>
          <a:xfrm>
            <a:off x="3574473" y="1717964"/>
            <a:ext cx="4987636" cy="9882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dirty="0">
                <a:solidFill>
                  <a:sysClr val="windowText" lastClr="000000"/>
                </a:solidFill>
              </a:rPr>
              <a:t>على المراجع الحصول على الأدلة الكافية والملائمة أن تقييم الإدارة لاستمرارية المنشأة ملائم للظروف </a:t>
            </a:r>
          </a:p>
        </p:txBody>
      </p:sp>
      <p:cxnSp>
        <p:nvCxnSpPr>
          <p:cNvPr id="6" name="Straight Arrow Connector 5">
            <a:extLst>
              <a:ext uri="{FF2B5EF4-FFF2-40B4-BE49-F238E27FC236}">
                <a16:creationId xmlns:a16="http://schemas.microsoft.com/office/drawing/2014/main" id="{7F5D0B56-4F48-4F32-84DD-C7B72CD2CE2A}"/>
              </a:ext>
            </a:extLst>
          </p:cNvPr>
          <p:cNvCxnSpPr>
            <a:cxnSpLocks/>
          </p:cNvCxnSpPr>
          <p:nvPr/>
        </p:nvCxnSpPr>
        <p:spPr>
          <a:xfrm>
            <a:off x="6096000" y="2706255"/>
            <a:ext cx="9236" cy="392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9F3F9D0-983F-4C55-A3A5-3A35A0BE85CC}"/>
              </a:ext>
            </a:extLst>
          </p:cNvPr>
          <p:cNvCxnSpPr>
            <a:cxnSpLocks/>
          </p:cNvCxnSpPr>
          <p:nvPr/>
        </p:nvCxnSpPr>
        <p:spPr>
          <a:xfrm>
            <a:off x="1568592" y="3075709"/>
            <a:ext cx="8922328" cy="2309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602640D-6CBA-4117-838E-84A138A475F1}"/>
              </a:ext>
            </a:extLst>
          </p:cNvPr>
          <p:cNvCxnSpPr/>
          <p:nvPr/>
        </p:nvCxnSpPr>
        <p:spPr>
          <a:xfrm>
            <a:off x="10483273" y="3315855"/>
            <a:ext cx="0" cy="27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6E81D33-74A3-4F2A-857A-78EA7C3AFD1B}"/>
              </a:ext>
            </a:extLst>
          </p:cNvPr>
          <p:cNvCxnSpPr>
            <a:cxnSpLocks/>
          </p:cNvCxnSpPr>
          <p:nvPr/>
        </p:nvCxnSpPr>
        <p:spPr>
          <a:xfrm>
            <a:off x="10483273" y="3172692"/>
            <a:ext cx="0" cy="249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F1BC44A-5F27-4C75-9395-3F75DA3EC60B}"/>
              </a:ext>
            </a:extLst>
          </p:cNvPr>
          <p:cNvCxnSpPr>
            <a:cxnSpLocks/>
          </p:cNvCxnSpPr>
          <p:nvPr/>
        </p:nvCxnSpPr>
        <p:spPr>
          <a:xfrm>
            <a:off x="6094411" y="3087255"/>
            <a:ext cx="10824" cy="279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9131F37-17B7-4703-B40F-8521C72A20C4}"/>
              </a:ext>
            </a:extLst>
          </p:cNvPr>
          <p:cNvCxnSpPr>
            <a:cxnSpLocks/>
          </p:cNvCxnSpPr>
          <p:nvPr/>
        </p:nvCxnSpPr>
        <p:spPr>
          <a:xfrm>
            <a:off x="1634836" y="3098801"/>
            <a:ext cx="0" cy="217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DD532A90-63C2-4C99-BE1D-1A6F7B7B05B2}"/>
              </a:ext>
            </a:extLst>
          </p:cNvPr>
          <p:cNvSpPr/>
          <p:nvPr/>
        </p:nvSpPr>
        <p:spPr>
          <a:xfrm>
            <a:off x="7989460" y="3366656"/>
            <a:ext cx="3057951" cy="308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2"/>
                </a:solidFill>
              </a:rPr>
              <a:t>تقييم مخاطر التحريفات المهمة وذلك يقتضى مناقشة الإدارة في تقييمها وان لم يوجد مثل ذلك التقييم الاستفسار واخذ نتائج المؤشرات والاستفسارات في الاعتبار لتحديد وتقييم مخاطر التحريفات ، لابد </a:t>
            </a:r>
            <a:r>
              <a:rPr lang="ar-SA" dirty="0" err="1">
                <a:solidFill>
                  <a:schemeClr val="bg2"/>
                </a:solidFill>
              </a:rPr>
              <a:t>ان</a:t>
            </a:r>
            <a:r>
              <a:rPr lang="ar-SA" dirty="0">
                <a:solidFill>
                  <a:schemeClr val="bg2"/>
                </a:solidFill>
              </a:rPr>
              <a:t> يغطى التقييم اثنى عشر شهر على الأقل </a:t>
            </a:r>
          </a:p>
        </p:txBody>
      </p:sp>
      <p:sp>
        <p:nvSpPr>
          <p:cNvPr id="20" name="Rectangle 19">
            <a:extLst>
              <a:ext uri="{FF2B5EF4-FFF2-40B4-BE49-F238E27FC236}">
                <a16:creationId xmlns:a16="http://schemas.microsoft.com/office/drawing/2014/main" id="{C473C5DE-1C43-40AC-94D2-5CEA4915E08B}"/>
              </a:ext>
            </a:extLst>
          </p:cNvPr>
          <p:cNvSpPr/>
          <p:nvPr/>
        </p:nvSpPr>
        <p:spPr>
          <a:xfrm>
            <a:off x="3698441" y="3343564"/>
            <a:ext cx="4023159" cy="3315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ar-SA" dirty="0">
                <a:solidFill>
                  <a:schemeClr val="bg2"/>
                </a:solidFill>
              </a:rPr>
              <a:t>نظرا لمؤشرات </a:t>
            </a:r>
            <a:r>
              <a:rPr lang="ar-SA" dirty="0" err="1">
                <a:solidFill>
                  <a:schemeClr val="bg2"/>
                </a:solidFill>
              </a:rPr>
              <a:t>كوفيد</a:t>
            </a:r>
            <a:r>
              <a:rPr lang="ar-SA" dirty="0">
                <a:solidFill>
                  <a:schemeClr val="bg2"/>
                </a:solidFill>
              </a:rPr>
              <a:t> 19 ووجود بعض المؤشرات بالشركات السابق الإشارة </a:t>
            </a:r>
            <a:r>
              <a:rPr lang="ar-SA" dirty="0" err="1">
                <a:solidFill>
                  <a:schemeClr val="bg2"/>
                </a:solidFill>
              </a:rPr>
              <a:t>اليها</a:t>
            </a:r>
            <a:r>
              <a:rPr lang="ar-SA" dirty="0">
                <a:solidFill>
                  <a:schemeClr val="bg2"/>
                </a:solidFill>
              </a:rPr>
              <a:t> بالمثال مثل توقف منتج معين ، واحتمال استمرار خسائر بعض الأنشطة فعلى المراجع القيام بإجراءات إضافية كما يلى : </a:t>
            </a:r>
          </a:p>
          <a:p>
            <a:pPr algn="r"/>
            <a:r>
              <a:rPr lang="ar-SA" dirty="0">
                <a:solidFill>
                  <a:schemeClr val="bg2"/>
                </a:solidFill>
              </a:rPr>
              <a:t>-تقويم خطط الإدارة بشأن التصرفات المستقبلية فيما يتعلق بتقييمها للاستمرارية</a:t>
            </a:r>
            <a:endParaRPr lang="en-US" dirty="0">
              <a:solidFill>
                <a:schemeClr val="bg2"/>
              </a:solidFill>
            </a:endParaRPr>
          </a:p>
          <a:p>
            <a:pPr algn="r"/>
            <a:r>
              <a:rPr lang="ar-SA" dirty="0">
                <a:solidFill>
                  <a:schemeClr val="bg2"/>
                </a:solidFill>
              </a:rPr>
              <a:t>في حال اعتماد المنشاة على إعداد خطة بتنبؤات عن تدفقات نقدية مستقبلية فعليه بحث اتساق فروضها ومعقوليتها وما يدعم تلك الخطة </a:t>
            </a:r>
          </a:p>
          <a:p>
            <a:pPr algn="r"/>
            <a:r>
              <a:rPr lang="ar-SA" dirty="0">
                <a:solidFill>
                  <a:schemeClr val="bg2"/>
                </a:solidFill>
              </a:rPr>
              <a:t>الحصول على </a:t>
            </a:r>
            <a:r>
              <a:rPr lang="ar-SA" dirty="0" err="1">
                <a:solidFill>
                  <a:schemeClr val="bg2"/>
                </a:solidFill>
              </a:rPr>
              <a:t>الافادات</a:t>
            </a:r>
            <a:r>
              <a:rPr lang="ar-SA" dirty="0">
                <a:solidFill>
                  <a:schemeClr val="bg2"/>
                </a:solidFill>
              </a:rPr>
              <a:t> المكتوبة (خطاب التمثيل )</a:t>
            </a:r>
          </a:p>
          <a:p>
            <a:pPr algn="r"/>
            <a:r>
              <a:rPr lang="ar-SA" dirty="0">
                <a:solidFill>
                  <a:schemeClr val="bg2"/>
                </a:solidFill>
              </a:rPr>
              <a:t> النظر ما اذا كانت هناك معلومات متاحة بعد تاريخ تقييم الإدارة ( المؤشرات بالفترة اللاحقة )</a:t>
            </a:r>
            <a:r>
              <a:rPr lang="en-US" dirty="0"/>
              <a:t>-</a:t>
            </a:r>
            <a:endParaRPr lang="ar-SA" dirty="0"/>
          </a:p>
        </p:txBody>
      </p:sp>
      <p:sp>
        <p:nvSpPr>
          <p:cNvPr id="21" name="Rectangle 20">
            <a:extLst>
              <a:ext uri="{FF2B5EF4-FFF2-40B4-BE49-F238E27FC236}">
                <a16:creationId xmlns:a16="http://schemas.microsoft.com/office/drawing/2014/main" id="{074F84FD-9E2C-41CF-A9C3-FE0A05D16167}"/>
              </a:ext>
            </a:extLst>
          </p:cNvPr>
          <p:cNvSpPr/>
          <p:nvPr/>
        </p:nvSpPr>
        <p:spPr>
          <a:xfrm>
            <a:off x="372630" y="3343566"/>
            <a:ext cx="3201841" cy="327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dirty="0">
                <a:solidFill>
                  <a:schemeClr val="bg2"/>
                </a:solidFill>
              </a:rPr>
              <a:t>علي المراجع التحقق من كفاية الإفصاح عن الحدث المسبب وآثاره وتدابير الإدارة ومدى معقولية تقييمها </a:t>
            </a:r>
          </a:p>
          <a:p>
            <a:pPr algn="r"/>
            <a:r>
              <a:rPr lang="ar-SA" dirty="0">
                <a:solidFill>
                  <a:schemeClr val="bg2"/>
                </a:solidFill>
              </a:rPr>
              <a:t>اذا لم يكن التقييم معقولا واعدت القوائم على أساس الاستمرارية </a:t>
            </a:r>
            <a:r>
              <a:rPr lang="ar-SA" dirty="0">
                <a:solidFill>
                  <a:srgbClr val="FF0000"/>
                </a:solidFill>
              </a:rPr>
              <a:t>: يصدر رايا عكسيا </a:t>
            </a:r>
          </a:p>
          <a:p>
            <a:pPr algn="r"/>
            <a:r>
              <a:rPr lang="ar-SA" dirty="0">
                <a:solidFill>
                  <a:schemeClr val="bg2"/>
                </a:solidFill>
              </a:rPr>
              <a:t>اذا لم يتم الإفصاح </a:t>
            </a:r>
            <a:r>
              <a:rPr lang="ar-SA" dirty="0"/>
              <a:t>: </a:t>
            </a:r>
            <a:r>
              <a:rPr lang="ar-SA" dirty="0">
                <a:solidFill>
                  <a:srgbClr val="FF0000"/>
                </a:solidFill>
              </a:rPr>
              <a:t>الراي </a:t>
            </a:r>
            <a:r>
              <a:rPr lang="ar-SA" dirty="0" err="1">
                <a:solidFill>
                  <a:srgbClr val="FF0000"/>
                </a:solidFill>
              </a:rPr>
              <a:t>عكسى</a:t>
            </a:r>
            <a:r>
              <a:rPr lang="ar-SA" dirty="0">
                <a:solidFill>
                  <a:srgbClr val="FF0000"/>
                </a:solidFill>
              </a:rPr>
              <a:t> او تحفظ </a:t>
            </a:r>
          </a:p>
          <a:p>
            <a:pPr algn="r"/>
            <a:r>
              <a:rPr lang="ar-SA" dirty="0">
                <a:solidFill>
                  <a:schemeClr val="bg2"/>
                </a:solidFill>
              </a:rPr>
              <a:t>اذا كان لديه شك </a:t>
            </a:r>
            <a:r>
              <a:rPr lang="ar-SA" dirty="0">
                <a:solidFill>
                  <a:srgbClr val="FF0000"/>
                </a:solidFill>
              </a:rPr>
              <a:t>: فقرة لفت الانتباه </a:t>
            </a:r>
            <a:r>
              <a:rPr lang="ar-SA" dirty="0">
                <a:solidFill>
                  <a:schemeClr val="bg2"/>
                </a:solidFill>
              </a:rPr>
              <a:t>واذا لم تجرى تقييمها او تكون فترته ملائمة فقد يبدى المراجع</a:t>
            </a:r>
            <a:r>
              <a:rPr lang="ar-SA" dirty="0"/>
              <a:t> </a:t>
            </a:r>
            <a:r>
              <a:rPr lang="ar-SA" dirty="0">
                <a:solidFill>
                  <a:srgbClr val="FF0000"/>
                </a:solidFill>
              </a:rPr>
              <a:t>رايا متحفظا او عدم </a:t>
            </a:r>
            <a:r>
              <a:rPr lang="ar-SA" dirty="0" err="1">
                <a:solidFill>
                  <a:srgbClr val="FF0000"/>
                </a:solidFill>
              </a:rPr>
              <a:t>ابداء</a:t>
            </a:r>
            <a:r>
              <a:rPr lang="ar-SA" dirty="0">
                <a:solidFill>
                  <a:srgbClr val="FF0000"/>
                </a:solidFill>
              </a:rPr>
              <a:t> </a:t>
            </a:r>
            <a:r>
              <a:rPr lang="ar-SA" dirty="0" err="1">
                <a:solidFill>
                  <a:srgbClr val="FF0000"/>
                </a:solidFill>
              </a:rPr>
              <a:t>راى</a:t>
            </a:r>
            <a:r>
              <a:rPr lang="ar-SA" dirty="0">
                <a:solidFill>
                  <a:srgbClr val="FF0000"/>
                </a:solidFill>
              </a:rPr>
              <a:t>  </a:t>
            </a:r>
          </a:p>
        </p:txBody>
      </p:sp>
    </p:spTree>
    <p:extLst>
      <p:ext uri="{BB962C8B-B14F-4D97-AF65-F5344CB8AC3E}">
        <p14:creationId xmlns:p14="http://schemas.microsoft.com/office/powerpoint/2010/main" val="1362221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A88F-0145-4A54-8DB0-763BCA264666}"/>
              </a:ext>
            </a:extLst>
          </p:cNvPr>
          <p:cNvSpPr>
            <a:spLocks noGrp="1"/>
          </p:cNvSpPr>
          <p:nvPr>
            <p:ph type="title"/>
          </p:nvPr>
        </p:nvSpPr>
        <p:spPr>
          <a:xfrm>
            <a:off x="1143001" y="341746"/>
            <a:ext cx="9905998" cy="1066799"/>
          </a:xfrm>
        </p:spPr>
        <p:txBody>
          <a:bodyPr>
            <a:normAutofit fontScale="90000"/>
          </a:bodyPr>
          <a:lstStyle/>
          <a:p>
            <a:pPr algn="r"/>
            <a:r>
              <a:rPr lang="ar-SA" dirty="0">
                <a:solidFill>
                  <a:schemeClr val="bg2"/>
                </a:solidFill>
              </a:rPr>
              <a:t>الاستمرارية : إجراءات المراجع بالتفصيل الموجهة تجاه تقييم الإدارة :</a:t>
            </a:r>
          </a:p>
        </p:txBody>
      </p:sp>
      <p:sp>
        <p:nvSpPr>
          <p:cNvPr id="3" name="Content Placeholder 2">
            <a:extLst>
              <a:ext uri="{FF2B5EF4-FFF2-40B4-BE49-F238E27FC236}">
                <a16:creationId xmlns:a16="http://schemas.microsoft.com/office/drawing/2014/main" id="{BEFEF1DC-E9B0-4016-A8C1-D9B16A344941}"/>
              </a:ext>
            </a:extLst>
          </p:cNvPr>
          <p:cNvSpPr>
            <a:spLocks noGrp="1"/>
          </p:cNvSpPr>
          <p:nvPr>
            <p:ph idx="1"/>
          </p:nvPr>
        </p:nvSpPr>
        <p:spPr>
          <a:xfrm>
            <a:off x="748146" y="1295399"/>
            <a:ext cx="10363920" cy="4950692"/>
          </a:xfrm>
          <a:pattFill prst="pct5">
            <a:fgClr>
              <a:schemeClr val="bg2"/>
            </a:fgClr>
            <a:bgClr>
              <a:schemeClr val="bg1"/>
            </a:bgClr>
          </a:pattFill>
        </p:spPr>
        <p:txBody>
          <a:bodyPr>
            <a:normAutofit fontScale="92500" lnSpcReduction="10000"/>
          </a:bodyPr>
          <a:lstStyle/>
          <a:p>
            <a:r>
              <a:rPr lang="ar-SA" dirty="0"/>
              <a:t>تحليل ومناقشة التدفق النقدي والربح والتنبؤات الأخرى ذات الصلة مع الإدارة.</a:t>
            </a:r>
          </a:p>
          <a:p>
            <a:r>
              <a:rPr lang="ar-SA" dirty="0"/>
              <a:t> تحليل ومناقشة أحدث قوائم مالية أولية متاحة خاصة بالمنشأة.</a:t>
            </a:r>
          </a:p>
          <a:p>
            <a:r>
              <a:rPr lang="ar-SA" dirty="0"/>
              <a:t> قراءة شروط وثائق المديونية غير المغطاة برهن واتفاقيات القروض، وتحديد أي</a:t>
            </a:r>
          </a:p>
          <a:p>
            <a:r>
              <a:rPr lang="ar-SA" dirty="0"/>
              <a:t>انتهاكات بشأنها.</a:t>
            </a:r>
          </a:p>
          <a:p>
            <a:r>
              <a:rPr lang="ar-SA" dirty="0"/>
              <a:t>قراءة محاضر اجتماعات المساهمين والمكلفين بالحوكمة وأي لجان ذات صلة للوقوف على أي مشاكل تمويلية.</a:t>
            </a:r>
          </a:p>
          <a:p>
            <a:r>
              <a:rPr lang="ar-SA" dirty="0"/>
              <a:t> الاستفسار من المستشار القانوني للمنشأة فيما يتعلق بوجود قضايا ومطالبات، ومدى</a:t>
            </a:r>
          </a:p>
          <a:p>
            <a:r>
              <a:rPr lang="ar-SA" dirty="0"/>
              <a:t>معقولية تقييمات الإدارة لنتائجها المتوقعة، وكذلك تقدير الآثار المالية المترتبة عليها.</a:t>
            </a:r>
          </a:p>
          <a:p>
            <a:r>
              <a:rPr lang="ar-SA" dirty="0"/>
              <a:t> طلب المصادقة من الأطراف ذات العلاقة والأطراف الثالثة على وجود الترتيبات الخاصة</a:t>
            </a:r>
          </a:p>
          <a:p>
            <a:r>
              <a:rPr lang="ar-SA" dirty="0"/>
              <a:t>بتوفير الدعم المالي واستمراره وعلى قانونية هذه الترتيبات وقابليتها للتنفيذ، وتقييم القدرة المالية لهذه الأطراف على توفير أموال إضافية</a:t>
            </a:r>
          </a:p>
        </p:txBody>
      </p:sp>
    </p:spTree>
    <p:extLst>
      <p:ext uri="{BB962C8B-B14F-4D97-AF65-F5344CB8AC3E}">
        <p14:creationId xmlns:p14="http://schemas.microsoft.com/office/powerpoint/2010/main" val="352591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6AF2-533E-4671-85E4-E64DE1A4984B}"/>
              </a:ext>
            </a:extLst>
          </p:cNvPr>
          <p:cNvSpPr>
            <a:spLocks noGrp="1"/>
          </p:cNvSpPr>
          <p:nvPr>
            <p:ph type="title"/>
          </p:nvPr>
        </p:nvSpPr>
        <p:spPr>
          <a:xfrm>
            <a:off x="775855" y="618518"/>
            <a:ext cx="10271556" cy="1044027"/>
          </a:xfrm>
        </p:spPr>
        <p:txBody>
          <a:bodyPr>
            <a:normAutofit/>
          </a:bodyPr>
          <a:lstStyle/>
          <a:p>
            <a:pPr algn="r"/>
            <a:r>
              <a:rPr lang="ar-SA" sz="3200" dirty="0">
                <a:solidFill>
                  <a:schemeClr val="bg2"/>
                </a:solidFill>
              </a:rPr>
              <a:t>الاستمرارية : إجراءات المراجع بالتفصيل الموجهة تجاه تقييم الإدارة :</a:t>
            </a:r>
          </a:p>
        </p:txBody>
      </p:sp>
      <p:sp>
        <p:nvSpPr>
          <p:cNvPr id="3" name="Content Placeholder 2">
            <a:extLst>
              <a:ext uri="{FF2B5EF4-FFF2-40B4-BE49-F238E27FC236}">
                <a16:creationId xmlns:a16="http://schemas.microsoft.com/office/drawing/2014/main" id="{57FD68A1-9530-469B-B133-82F8E083E9BC}"/>
              </a:ext>
            </a:extLst>
          </p:cNvPr>
          <p:cNvSpPr>
            <a:spLocks noGrp="1"/>
          </p:cNvSpPr>
          <p:nvPr>
            <p:ph idx="1"/>
          </p:nvPr>
        </p:nvSpPr>
        <p:spPr>
          <a:xfrm>
            <a:off x="1141412" y="1732250"/>
            <a:ext cx="9905999" cy="3966586"/>
          </a:xfrm>
          <a:pattFill prst="pct5">
            <a:fgClr>
              <a:schemeClr val="bg2"/>
            </a:fgClr>
            <a:bgClr>
              <a:schemeClr val="bg1"/>
            </a:bgClr>
          </a:pattFill>
        </p:spPr>
        <p:txBody>
          <a:bodyPr>
            <a:normAutofit/>
          </a:bodyPr>
          <a:lstStyle/>
          <a:p>
            <a:r>
              <a:rPr lang="ar-SA" dirty="0"/>
              <a:t> تقويم خطط المنشأة للتعامل مع طلبيات العملاء غير المنفذة </a:t>
            </a:r>
          </a:p>
          <a:p>
            <a:r>
              <a:rPr lang="ar-SA" dirty="0"/>
              <a:t> تنفيذ إجراءات مراجعة تتعلق بالأحداث اللاحقة لتحديد تلك التي تضعف من قدرة المنشأة على البقاء كمنشأة مستمرة أو التي تؤثر فيها بأية صورة أخرى.</a:t>
            </a:r>
          </a:p>
          <a:p>
            <a:r>
              <a:rPr lang="ar-SA" dirty="0"/>
              <a:t> التأكد من وجود تسهيلات الاقتراض وشروطها وكفايتها.</a:t>
            </a:r>
          </a:p>
          <a:p>
            <a:r>
              <a:rPr lang="ar-SA" dirty="0"/>
              <a:t> الحصول على تقارير بشأن الإجراءات التنظيمية وفحص هذه التقارير.</a:t>
            </a:r>
          </a:p>
          <a:p>
            <a:r>
              <a:rPr lang="ar-SA" dirty="0"/>
              <a:t> تحديد مدى كفاية الدعم المقدم ألي عمليات استبعاد مُخططة للأصول.</a:t>
            </a:r>
          </a:p>
          <a:p>
            <a:endParaRPr lang="ar-SA" dirty="0"/>
          </a:p>
        </p:txBody>
      </p:sp>
    </p:spTree>
    <p:extLst>
      <p:ext uri="{BB962C8B-B14F-4D97-AF65-F5344CB8AC3E}">
        <p14:creationId xmlns:p14="http://schemas.microsoft.com/office/powerpoint/2010/main" val="3009226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4628-1C13-44B1-9AB6-AAA37ACD942C}"/>
              </a:ext>
            </a:extLst>
          </p:cNvPr>
          <p:cNvSpPr>
            <a:spLocks noGrp="1"/>
          </p:cNvSpPr>
          <p:nvPr>
            <p:ph type="title"/>
          </p:nvPr>
        </p:nvSpPr>
        <p:spPr>
          <a:xfrm>
            <a:off x="378691" y="600045"/>
            <a:ext cx="10852727" cy="1034791"/>
          </a:xfrm>
        </p:spPr>
        <p:txBody>
          <a:bodyPr>
            <a:normAutofit/>
          </a:bodyPr>
          <a:lstStyle/>
          <a:p>
            <a:pPr algn="r"/>
            <a:r>
              <a:rPr lang="ar-SA" sz="3200" dirty="0">
                <a:solidFill>
                  <a:schemeClr val="bg2"/>
                </a:solidFill>
              </a:rPr>
              <a:t>الاستمرارية :مسئولية المراجع عن الاستمرارية بالتقرير(حالة لفت الانتباه)</a:t>
            </a:r>
          </a:p>
        </p:txBody>
      </p:sp>
      <p:sp>
        <p:nvSpPr>
          <p:cNvPr id="3" name="Content Placeholder 2">
            <a:extLst>
              <a:ext uri="{FF2B5EF4-FFF2-40B4-BE49-F238E27FC236}">
                <a16:creationId xmlns:a16="http://schemas.microsoft.com/office/drawing/2014/main" id="{D615F95D-292C-4CB9-A86A-38B8DC0030A2}"/>
              </a:ext>
            </a:extLst>
          </p:cNvPr>
          <p:cNvSpPr>
            <a:spLocks noGrp="1"/>
          </p:cNvSpPr>
          <p:nvPr>
            <p:ph idx="1"/>
          </p:nvPr>
        </p:nvSpPr>
        <p:spPr>
          <a:xfrm>
            <a:off x="1446212" y="1653309"/>
            <a:ext cx="9905999" cy="4114368"/>
          </a:xfrm>
          <a:pattFill prst="pct5">
            <a:fgClr>
              <a:schemeClr val="bg2"/>
            </a:fgClr>
            <a:bgClr>
              <a:schemeClr val="bg1"/>
            </a:bgClr>
          </a:pattFill>
        </p:spPr>
        <p:txBody>
          <a:bodyPr>
            <a:normAutofit fontScale="85000" lnSpcReduction="20000"/>
          </a:bodyPr>
          <a:lstStyle/>
          <a:p>
            <a:r>
              <a:rPr lang="ar-SA" u="sng" dirty="0"/>
              <a:t>لفت انتباه </a:t>
            </a:r>
          </a:p>
          <a:p>
            <a:r>
              <a:rPr lang="ar-SA" dirty="0"/>
              <a:t>مع عدم اعتبار ذلك تحفظا نود لفت الانتباه كما ورد بالإيضاح رقم (    )  تجاوزت الالتزامات المتداولة الأصول المتداولة بقيمة        جنية (عام 2019 :........جنيه) وكذلك تجاوزت خسائر الشركة نصف راس المال بقيمة        جنيه (سنة  2019: ........ جنيه ) ،بما يتطلب وفقا للقانون ....... مادة....... دعوة الجمعية غير العادية للانعقاد </a:t>
            </a:r>
            <a:r>
              <a:rPr lang="ar-SA" dirty="0" err="1"/>
              <a:t>والنظرفى</a:t>
            </a:r>
            <a:r>
              <a:rPr lang="ar-SA" dirty="0"/>
              <a:t> استمرارية الشركة وقد تم توجيه الدعوة للانعقاد بتاريخ        ، وتمثل تلك المؤشرات جنبا الى جنب مع </a:t>
            </a:r>
            <a:r>
              <a:rPr lang="ar-SA" dirty="0" err="1"/>
              <a:t>باقى</a:t>
            </a:r>
            <a:r>
              <a:rPr lang="ar-SA" dirty="0"/>
              <a:t> المؤشرات الأخرى حالة من حالات عدم التأكد الجوهري في استمرارية الشركة وقدرتها على تحقيق أصولها والوفاء بالتزاماتها عندما يحل أجلها بدرجة معقولة دون وسيلة عملية أخرى من خلال مسار نشاطها المعتاد بخلاف عدم اعتبار الاستمرارية ، وقد تم إيضاح أسباب الإدارة وخطتها  والتي حدت الى إعداد تلك القوائم المالية على أساس أن المنشأة مستمرة وانها قادرة على تحقيق أصولها و سداد التزاماتها التي يحل أجلها بالإيضاح المشار </a:t>
            </a:r>
            <a:r>
              <a:rPr lang="ar-SA" dirty="0" err="1"/>
              <a:t>اليه</a:t>
            </a:r>
            <a:r>
              <a:rPr lang="ar-SA" dirty="0"/>
              <a:t> سلفا بالفقرة .  </a:t>
            </a:r>
          </a:p>
          <a:p>
            <a:r>
              <a:rPr lang="ar-SA" dirty="0"/>
              <a:t>ملاحظة : هذه الفقرة </a:t>
            </a:r>
            <a:r>
              <a:rPr lang="ar-SA" dirty="0" err="1"/>
              <a:t>تاتى</a:t>
            </a:r>
            <a:r>
              <a:rPr lang="ar-SA" dirty="0"/>
              <a:t> في المعيار الدولي ليست على سبيل لفت الانتباه إذ أن هناك فقرة تعنون" فقرة الشك الجوهري ذو الارتباط بالاستمرارية " كما يلاحظ </a:t>
            </a:r>
            <a:r>
              <a:rPr lang="ar-SA" dirty="0" err="1"/>
              <a:t>ان</a:t>
            </a:r>
            <a:r>
              <a:rPr lang="ar-SA" dirty="0"/>
              <a:t> على المراجع استيفاء متطلبات النظام او الإشارة الى في فقرة المتطلبات النظامية في حال الخروج على القوانين</a:t>
            </a:r>
          </a:p>
        </p:txBody>
      </p:sp>
    </p:spTree>
    <p:extLst>
      <p:ext uri="{BB962C8B-B14F-4D97-AF65-F5344CB8AC3E}">
        <p14:creationId xmlns:p14="http://schemas.microsoft.com/office/powerpoint/2010/main" val="3293407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16C9-340B-425B-BDCE-4BEDB5121463}"/>
              </a:ext>
            </a:extLst>
          </p:cNvPr>
          <p:cNvSpPr>
            <a:spLocks noGrp="1"/>
          </p:cNvSpPr>
          <p:nvPr>
            <p:ph type="title"/>
          </p:nvPr>
        </p:nvSpPr>
        <p:spPr>
          <a:xfrm>
            <a:off x="1723304" y="-120391"/>
            <a:ext cx="9905998" cy="1478570"/>
          </a:xfrm>
        </p:spPr>
        <p:txBody>
          <a:bodyPr>
            <a:normAutofit/>
          </a:bodyPr>
          <a:lstStyle/>
          <a:p>
            <a:pPr algn="r"/>
            <a:r>
              <a:rPr lang="ar-SA" sz="3200" dirty="0">
                <a:solidFill>
                  <a:schemeClr val="bg2"/>
                </a:solidFill>
              </a:rPr>
              <a:t>عدة معايير محاسبة تأثرت تأثيرات بعينها:</a:t>
            </a:r>
          </a:p>
        </p:txBody>
      </p:sp>
      <p:sp>
        <p:nvSpPr>
          <p:cNvPr id="3" name="Content Placeholder 2">
            <a:extLst>
              <a:ext uri="{FF2B5EF4-FFF2-40B4-BE49-F238E27FC236}">
                <a16:creationId xmlns:a16="http://schemas.microsoft.com/office/drawing/2014/main" id="{42047F83-F3BF-4FDD-8DCF-9544CFF1BA95}"/>
              </a:ext>
            </a:extLst>
          </p:cNvPr>
          <p:cNvSpPr>
            <a:spLocks noGrp="1"/>
          </p:cNvSpPr>
          <p:nvPr>
            <p:ph idx="1"/>
          </p:nvPr>
        </p:nvSpPr>
        <p:spPr>
          <a:xfrm>
            <a:off x="157018" y="942109"/>
            <a:ext cx="11877964" cy="5915891"/>
          </a:xfrm>
        </p:spPr>
        <p:txBody>
          <a:bodyPr/>
          <a:lstStyle/>
          <a:p>
            <a:endParaRPr lang="ar-SA" dirty="0"/>
          </a:p>
        </p:txBody>
      </p:sp>
      <p:sp>
        <p:nvSpPr>
          <p:cNvPr id="4" name="Rectangle 3">
            <a:extLst>
              <a:ext uri="{FF2B5EF4-FFF2-40B4-BE49-F238E27FC236}">
                <a16:creationId xmlns:a16="http://schemas.microsoft.com/office/drawing/2014/main" id="{60FFE950-EADE-4006-99B5-126F3D543E75}"/>
              </a:ext>
            </a:extLst>
          </p:cNvPr>
          <p:cNvSpPr/>
          <p:nvPr/>
        </p:nvSpPr>
        <p:spPr>
          <a:xfrm>
            <a:off x="8233851" y="929540"/>
            <a:ext cx="2807854" cy="1099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معيار 16 دولي / 10 المصري </a:t>
            </a:r>
          </a:p>
          <a:p>
            <a:pPr algn="ctr"/>
            <a:r>
              <a:rPr lang="ar-SA" dirty="0"/>
              <a:t>الأصول الثابتة + معيار تكلفة الاقتراض (دولي 23 /مصري 14)</a:t>
            </a:r>
          </a:p>
        </p:txBody>
      </p:sp>
      <p:sp>
        <p:nvSpPr>
          <p:cNvPr id="5" name="Rectangle 4">
            <a:extLst>
              <a:ext uri="{FF2B5EF4-FFF2-40B4-BE49-F238E27FC236}">
                <a16:creationId xmlns:a16="http://schemas.microsoft.com/office/drawing/2014/main" id="{CEF4A2FA-BC29-4DF7-B57D-63A710DA48EF}"/>
              </a:ext>
            </a:extLst>
          </p:cNvPr>
          <p:cNvSpPr/>
          <p:nvPr/>
        </p:nvSpPr>
        <p:spPr>
          <a:xfrm>
            <a:off x="5014287" y="929540"/>
            <a:ext cx="2724471" cy="1099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القيمة العادلة معيار 45 </a:t>
            </a:r>
          </a:p>
          <a:p>
            <a:pPr algn="ctr"/>
            <a:r>
              <a:rPr lang="ar-SA" dirty="0"/>
              <a:t>ومعيار تقرير دولي 13 </a:t>
            </a:r>
          </a:p>
        </p:txBody>
      </p:sp>
      <p:sp>
        <p:nvSpPr>
          <p:cNvPr id="6" name="Rectangle 5">
            <a:extLst>
              <a:ext uri="{FF2B5EF4-FFF2-40B4-BE49-F238E27FC236}">
                <a16:creationId xmlns:a16="http://schemas.microsoft.com/office/drawing/2014/main" id="{E4D03F68-4BE1-4961-B4F0-3B73F80598B5}"/>
              </a:ext>
            </a:extLst>
          </p:cNvPr>
          <p:cNvSpPr/>
          <p:nvPr/>
        </p:nvSpPr>
        <p:spPr>
          <a:xfrm>
            <a:off x="1723304" y="929540"/>
            <a:ext cx="2548055" cy="1099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معيار الإيرادات من العقود مع العملاء (معيار تقرير دولي 15 /مصري 48 )</a:t>
            </a:r>
          </a:p>
        </p:txBody>
      </p:sp>
      <p:cxnSp>
        <p:nvCxnSpPr>
          <p:cNvPr id="8" name="Straight Arrow Connector 7">
            <a:extLst>
              <a:ext uri="{FF2B5EF4-FFF2-40B4-BE49-F238E27FC236}">
                <a16:creationId xmlns:a16="http://schemas.microsoft.com/office/drawing/2014/main" id="{32882914-FDF2-4A67-AB2D-F33C2779A77B}"/>
              </a:ext>
            </a:extLst>
          </p:cNvPr>
          <p:cNvCxnSpPr>
            <a:cxnSpLocks/>
            <a:stCxn id="4" idx="2"/>
          </p:cNvCxnSpPr>
          <p:nvPr/>
        </p:nvCxnSpPr>
        <p:spPr>
          <a:xfrm>
            <a:off x="9637778" y="2028667"/>
            <a:ext cx="0" cy="258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3603F55-124C-45A1-8189-B4C639D3A6F6}"/>
              </a:ext>
            </a:extLst>
          </p:cNvPr>
          <p:cNvCxnSpPr>
            <a:cxnSpLocks/>
          </p:cNvCxnSpPr>
          <p:nvPr/>
        </p:nvCxnSpPr>
        <p:spPr>
          <a:xfrm>
            <a:off x="6381663" y="2114022"/>
            <a:ext cx="13264" cy="189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CEDA792-2AD8-4AA2-A5E3-1EEFCC409EBE}"/>
              </a:ext>
            </a:extLst>
          </p:cNvPr>
          <p:cNvCxnSpPr>
            <a:cxnSpLocks/>
          </p:cNvCxnSpPr>
          <p:nvPr/>
        </p:nvCxnSpPr>
        <p:spPr>
          <a:xfrm>
            <a:off x="2936941" y="2124363"/>
            <a:ext cx="0" cy="4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A674588C-BA5A-40C4-AF6F-1FB03BCF02AD}"/>
              </a:ext>
            </a:extLst>
          </p:cNvPr>
          <p:cNvSpPr/>
          <p:nvPr/>
        </p:nvSpPr>
        <p:spPr>
          <a:xfrm>
            <a:off x="8146474" y="2340309"/>
            <a:ext cx="3622162" cy="3911761"/>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chor="t" anchorCtr="0"/>
          <a:lstStyle/>
          <a:p>
            <a:pPr algn="r" rtl="1"/>
            <a:r>
              <a:rPr lang="ar-SA" sz="1600" dirty="0">
                <a:solidFill>
                  <a:schemeClr val="bg2"/>
                </a:solidFill>
              </a:rPr>
              <a:t>يمكن نتيجة لوجود أصول مستغلة باقل من طاقتها نتيجة للتوقف أن لا يكون مصروف الإهلاك مناسبا لطريقة استخدام الأصل </a:t>
            </a:r>
          </a:p>
          <a:p>
            <a:pPr algn="r" rtl="1"/>
            <a:r>
              <a:rPr lang="ar-SA" sz="1600" dirty="0">
                <a:solidFill>
                  <a:schemeClr val="bg2"/>
                </a:solidFill>
              </a:rPr>
              <a:t>فقرة(60) تتطلب أن يعكس الإهلاك نمط الحصول على المنافع منه ولذلك المنشاة يمكن في سياق الفقرة 61 " يجب أن يُعاد النظر في طريقة الاستهلاك للمنافع الاقتصادية المستقبلية الكامنة في الأصل، فيجب تغيير الطريقة لتعكس النمط بعد التغير. ويُحاسب عن مثل هذا التغيير على أنه تغيير في تقدير محاسبي وفقا للمعيار الدولي للمحاسبة 8." </a:t>
            </a:r>
          </a:p>
          <a:p>
            <a:pPr algn="r" rtl="1"/>
            <a:r>
              <a:rPr lang="ar-SA" sz="1600" dirty="0">
                <a:solidFill>
                  <a:schemeClr val="bg2"/>
                </a:solidFill>
              </a:rPr>
              <a:t>2- نتيجة للتوقفات غير المؤقتة قد تتوقف رسملة تكلفة الاقتراض على الأصول المؤهلة وتعالج على الربح او الخسارة. </a:t>
            </a:r>
          </a:p>
        </p:txBody>
      </p:sp>
      <p:sp>
        <p:nvSpPr>
          <p:cNvPr id="14" name="Rectangle: Rounded Corners 13">
            <a:extLst>
              <a:ext uri="{FF2B5EF4-FFF2-40B4-BE49-F238E27FC236}">
                <a16:creationId xmlns:a16="http://schemas.microsoft.com/office/drawing/2014/main" id="{8C5EFDF1-27DC-4311-8B9C-C40992530E8A}"/>
              </a:ext>
            </a:extLst>
          </p:cNvPr>
          <p:cNvSpPr/>
          <p:nvPr/>
        </p:nvSpPr>
        <p:spPr>
          <a:xfrm>
            <a:off x="4641550" y="2287546"/>
            <a:ext cx="3469947" cy="4191033"/>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chor="t" anchorCtr="0"/>
          <a:lstStyle/>
          <a:p>
            <a:pPr algn="r"/>
            <a:r>
              <a:rPr lang="ar-SA" sz="1600" dirty="0">
                <a:solidFill>
                  <a:schemeClr val="bg2"/>
                </a:solidFill>
              </a:rPr>
              <a:t>هذا المعيار ينظم القيمة للقياس ليس الإثبات ، اى انه يختص بالقيمة العادلة المتطلب قياسها بمعايير أخرى </a:t>
            </a:r>
          </a:p>
          <a:p>
            <a:pPr algn="r"/>
            <a:r>
              <a:rPr lang="ar-SA" sz="1600" dirty="0">
                <a:solidFill>
                  <a:schemeClr val="bg2"/>
                </a:solidFill>
              </a:rPr>
              <a:t>ووضع ثلاث مستويات للقياس </a:t>
            </a:r>
            <a:r>
              <a:rPr lang="ar-SA" sz="1600" dirty="0" err="1">
                <a:solidFill>
                  <a:schemeClr val="bg2"/>
                </a:solidFill>
              </a:rPr>
              <a:t>باولويات</a:t>
            </a:r>
            <a:r>
              <a:rPr lang="ar-SA" sz="1600" dirty="0">
                <a:solidFill>
                  <a:schemeClr val="bg2"/>
                </a:solidFill>
              </a:rPr>
              <a:t> (مستوى </a:t>
            </a:r>
            <a:r>
              <a:rPr lang="ar-SA" sz="1600" dirty="0" err="1">
                <a:solidFill>
                  <a:schemeClr val="bg2"/>
                </a:solidFill>
              </a:rPr>
              <a:t>اول</a:t>
            </a:r>
            <a:r>
              <a:rPr lang="ar-SA" sz="1600" dirty="0">
                <a:solidFill>
                  <a:schemeClr val="bg2"/>
                </a:solidFill>
              </a:rPr>
              <a:t> : بمدخلات أسعار سوقيه معلنه ، مستوى ثاني ويشمل وسائل قياس مثيلة بسوق مثيل ومعتمده على متغيرات يمكن تتبع سلوكها الفائدة مثلا ومستوى ثالث معتمد على وسيلة تقييم من قبل الإدارة وتتمثل </a:t>
            </a:r>
            <a:r>
              <a:rPr lang="ar-SA" sz="1600" dirty="0" err="1">
                <a:solidFill>
                  <a:schemeClr val="bg2"/>
                </a:solidFill>
              </a:rPr>
              <a:t>اثار</a:t>
            </a:r>
            <a:r>
              <a:rPr lang="ar-SA" sz="1600" dirty="0">
                <a:solidFill>
                  <a:schemeClr val="bg2"/>
                </a:solidFill>
              </a:rPr>
              <a:t> </a:t>
            </a:r>
            <a:r>
              <a:rPr lang="ar-SA" sz="1600" dirty="0" err="1">
                <a:solidFill>
                  <a:schemeClr val="bg2"/>
                </a:solidFill>
              </a:rPr>
              <a:t>كوفيد</a:t>
            </a:r>
            <a:r>
              <a:rPr lang="ar-SA" sz="1600" dirty="0">
                <a:solidFill>
                  <a:schemeClr val="bg2"/>
                </a:solidFill>
              </a:rPr>
              <a:t> في تذبذب الأسعار بالأسواق وإمكان تحول بعض الأسواق الى أسواق غير رئيسية او تغيرات </a:t>
            </a:r>
            <a:r>
              <a:rPr lang="ar-SA" sz="1600" dirty="0" err="1">
                <a:solidFill>
                  <a:schemeClr val="bg2"/>
                </a:solidFill>
              </a:rPr>
              <a:t>فى</a:t>
            </a:r>
            <a:r>
              <a:rPr lang="ar-SA" sz="1600" dirty="0">
                <a:solidFill>
                  <a:schemeClr val="bg2"/>
                </a:solidFill>
              </a:rPr>
              <a:t> المتغيرات التي تستخدمها الإدارة في أساليب تقييمها (مثل منحنيات مخاطر التمويل ،منحنيات معدل الفائدة عند قياس معدل الخصم الإضافي ( ذلك يستوجب الإفصاح+ اختبارات الحساسية ) </a:t>
            </a:r>
            <a:r>
              <a:rPr lang="en-US" sz="1600" dirty="0">
                <a:solidFill>
                  <a:schemeClr val="bg2"/>
                </a:solidFill>
              </a:rPr>
              <a:t> </a:t>
            </a:r>
            <a:endParaRPr lang="ar-SA" sz="1600" dirty="0">
              <a:solidFill>
                <a:schemeClr val="bg2"/>
              </a:solidFill>
            </a:endParaRPr>
          </a:p>
        </p:txBody>
      </p:sp>
      <p:sp>
        <p:nvSpPr>
          <p:cNvPr id="15" name="Rectangle: Rounded Corners 14">
            <a:extLst>
              <a:ext uri="{FF2B5EF4-FFF2-40B4-BE49-F238E27FC236}">
                <a16:creationId xmlns:a16="http://schemas.microsoft.com/office/drawing/2014/main" id="{445E88A8-DA45-4E05-85DD-5CD58122F8C8}"/>
              </a:ext>
            </a:extLst>
          </p:cNvPr>
          <p:cNvSpPr/>
          <p:nvPr/>
        </p:nvSpPr>
        <p:spPr>
          <a:xfrm>
            <a:off x="82429" y="2267353"/>
            <a:ext cx="4449555" cy="4428804"/>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t" anchorCtr="0"/>
          <a:lstStyle/>
          <a:p>
            <a:pPr algn="r"/>
            <a:r>
              <a:rPr lang="ar-SA" dirty="0">
                <a:solidFill>
                  <a:schemeClr val="bg2"/>
                </a:solidFill>
              </a:rPr>
              <a:t>الإيراد يتم الاعتراف به بعد أن تحلل الإدارة عقد العميل لمعرفة التزام كل طرف للأداء  ومن ثم يمكنك معرفه السعر الذي يمكن تخصيصه لهذا الواجب بعد أن تحدد سعر المعاملة ككل وتحدد نقطة او مدى استيفاء الواجب الذى على المنشاة لتعترف بالإيراد </a:t>
            </a:r>
            <a:br>
              <a:rPr lang="ar-SA" dirty="0">
                <a:solidFill>
                  <a:schemeClr val="bg2"/>
                </a:solidFill>
              </a:rPr>
            </a:br>
            <a:r>
              <a:rPr lang="ar-SA" dirty="0">
                <a:solidFill>
                  <a:schemeClr val="bg2"/>
                </a:solidFill>
              </a:rPr>
              <a:t>مثال : شركة س نتيجة للجائحة ستشجع العملاء بإعطائهم حوافز (نقاط او هدايا) بعد وصول المشتريات لحد معين </a:t>
            </a:r>
            <a:br>
              <a:rPr lang="ar-SA" dirty="0">
                <a:solidFill>
                  <a:schemeClr val="bg2"/>
                </a:solidFill>
              </a:rPr>
            </a:br>
            <a:r>
              <a:rPr lang="ar-SA" dirty="0">
                <a:solidFill>
                  <a:schemeClr val="bg2"/>
                </a:solidFill>
              </a:rPr>
              <a:t>الحل: على المنشاة أن تقدر ظروف وقيمة تلك الخصومات والحوافز لبحث إن كانت تنطبق عليها الأهمية كعوض او مقابل متغير بحيث يتم إثباتها كإيرادات مؤجلة (علما بأن المبيعات تدرج صافى من الخصومات التي باتت غير متغيره ونهائية) يعترف بالعوض المتغير ضمن الإيراد اذا كان من غير المرجح أن يتغير ذلك بالمستقبل </a:t>
            </a:r>
          </a:p>
          <a:p>
            <a:pPr algn="r"/>
            <a:r>
              <a:rPr lang="ar-SA" dirty="0">
                <a:solidFill>
                  <a:schemeClr val="bg2"/>
                </a:solidFill>
              </a:rPr>
              <a:t>  </a:t>
            </a:r>
          </a:p>
        </p:txBody>
      </p:sp>
      <p:cxnSp>
        <p:nvCxnSpPr>
          <p:cNvPr id="19" name="Straight Arrow Connector 18">
            <a:extLst>
              <a:ext uri="{FF2B5EF4-FFF2-40B4-BE49-F238E27FC236}">
                <a16:creationId xmlns:a16="http://schemas.microsoft.com/office/drawing/2014/main" id="{B22F6FB3-74E2-4FA7-A9D4-D5B3B6C03825}"/>
              </a:ext>
            </a:extLst>
          </p:cNvPr>
          <p:cNvCxnSpPr/>
          <p:nvPr/>
        </p:nvCxnSpPr>
        <p:spPr>
          <a:xfrm flipH="1">
            <a:off x="10825018" y="1724811"/>
            <a:ext cx="38463" cy="39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hought Bubble: Cloud 19">
            <a:extLst>
              <a:ext uri="{FF2B5EF4-FFF2-40B4-BE49-F238E27FC236}">
                <a16:creationId xmlns:a16="http://schemas.microsoft.com/office/drawing/2014/main" id="{9E9B8FBB-0F30-4E9E-B3C0-1583CE67431C}"/>
              </a:ext>
            </a:extLst>
          </p:cNvPr>
          <p:cNvSpPr/>
          <p:nvPr/>
        </p:nvSpPr>
        <p:spPr>
          <a:xfrm>
            <a:off x="10925900" y="667296"/>
            <a:ext cx="1587858" cy="1923285"/>
          </a:xfrm>
          <a:prstGeom prst="cloudCallout">
            <a:avLst>
              <a:gd name="adj1" fmla="val -15888"/>
              <a:gd name="adj2" fmla="val 49516"/>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1600" dirty="0">
                <a:solidFill>
                  <a:schemeClr val="bg2"/>
                </a:solidFill>
              </a:rPr>
              <a:t>مراجعة تقديرات معيار مراجعة  </a:t>
            </a:r>
            <a:r>
              <a:rPr lang="en-US" sz="1600" dirty="0">
                <a:solidFill>
                  <a:schemeClr val="bg2"/>
                </a:solidFill>
              </a:rPr>
              <a:t> </a:t>
            </a:r>
            <a:r>
              <a:rPr lang="ar-SA" sz="1600" dirty="0">
                <a:solidFill>
                  <a:schemeClr val="bg2"/>
                </a:solidFill>
              </a:rPr>
              <a:t>540 + معيار 330 الاستجابات </a:t>
            </a:r>
          </a:p>
        </p:txBody>
      </p:sp>
    </p:spTree>
    <p:extLst>
      <p:ext uri="{BB962C8B-B14F-4D97-AF65-F5344CB8AC3E}">
        <p14:creationId xmlns:p14="http://schemas.microsoft.com/office/powerpoint/2010/main" val="2930249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513-7C09-4656-8172-608FE3ABE576}"/>
              </a:ext>
            </a:extLst>
          </p:cNvPr>
          <p:cNvSpPr>
            <a:spLocks noGrp="1"/>
          </p:cNvSpPr>
          <p:nvPr>
            <p:ph type="title"/>
          </p:nvPr>
        </p:nvSpPr>
        <p:spPr>
          <a:xfrm>
            <a:off x="1141413" y="0"/>
            <a:ext cx="9905998" cy="1478570"/>
          </a:xfrm>
        </p:spPr>
        <p:txBody>
          <a:bodyPr/>
          <a:lstStyle/>
          <a:p>
            <a:pPr algn="r"/>
            <a:r>
              <a:rPr lang="ar-SA" dirty="0">
                <a:solidFill>
                  <a:schemeClr val="bg2"/>
                </a:solidFill>
              </a:rPr>
              <a:t>قياس القيمة العادلة </a:t>
            </a:r>
          </a:p>
        </p:txBody>
      </p:sp>
      <p:sp>
        <p:nvSpPr>
          <p:cNvPr id="3" name="Content Placeholder 2">
            <a:extLst>
              <a:ext uri="{FF2B5EF4-FFF2-40B4-BE49-F238E27FC236}">
                <a16:creationId xmlns:a16="http://schemas.microsoft.com/office/drawing/2014/main" id="{C23FE5B2-9BAC-4E0D-9709-C476350D3CD9}"/>
              </a:ext>
            </a:extLst>
          </p:cNvPr>
          <p:cNvSpPr>
            <a:spLocks noGrp="1"/>
          </p:cNvSpPr>
          <p:nvPr>
            <p:ph idx="1"/>
          </p:nvPr>
        </p:nvSpPr>
        <p:spPr>
          <a:xfrm>
            <a:off x="1141412" y="1023458"/>
            <a:ext cx="9905999" cy="5503178"/>
          </a:xfrm>
        </p:spPr>
        <p:txBody>
          <a:bodyPr>
            <a:normAutofit/>
          </a:bodyPr>
          <a:lstStyle/>
          <a:p>
            <a:r>
              <a:rPr lang="ar-SA" dirty="0"/>
              <a:t>يعرف هذا المعيار القيمة العادلة على أنها السعر الذي سيتم استلامه لبيع أصل، أو الذي سيتم دفعه لنقل التزام، في معاملة تتم في ظروف اعتيادية منتظمة بين المشاركين في السوق في تاريخ القياس</a:t>
            </a:r>
          </a:p>
          <a:p>
            <a:r>
              <a:rPr lang="ar-SA" dirty="0"/>
              <a:t>يفترض قياس القيمة العادلة أن معاملة بيع الأصل أو نقل الالتزام تتم :</a:t>
            </a:r>
          </a:p>
          <a:p>
            <a:pPr marL="0" indent="0">
              <a:buNone/>
            </a:pPr>
            <a:r>
              <a:rPr lang="ar-SA" dirty="0"/>
              <a:t>(أ) في السوق الرئيسية للأصل أو الالتزام؛ أو</a:t>
            </a:r>
          </a:p>
          <a:p>
            <a:pPr marL="0" indent="0">
              <a:buNone/>
            </a:pPr>
            <a:r>
              <a:rPr lang="ar-SA" dirty="0"/>
              <a:t>(ب) في السوق الأكثر نفع للأصل أو الالتزام، في حالة عدم وجود سوق رئيسية.</a:t>
            </a:r>
          </a:p>
          <a:p>
            <a:pPr marL="0" indent="0">
              <a:buNone/>
            </a:pPr>
            <a:r>
              <a:rPr lang="ar-SA" dirty="0"/>
              <a:t>على سبيل المثال إذا كان للأصل أو الالتزام الذي يقاس بالقيمة العادلة( سعر عرض وسعر طلب )، فيجب استخدام السعر الواقع ضمن الفرق بين سعري العرض والطلب والذي يُعد الأكثر تمثيلا للقيمة العادلة في ظل الظروف القائمة بغض النظر عن المستوى الذي يتم فيه تصنيف المدخل في التسلسل الهرمي للقيمة العادلة )أي المستوى 1 أو 2 أو 3 ؛ انظر الفقرات 72 - 90 (. و يُسمح باستخدام  أسعار العرض لمراكز الأصول وأسعار الطلب لمراكز الالتزامات، ولكن لا يُتطلب ذلك.</a:t>
            </a:r>
          </a:p>
        </p:txBody>
      </p:sp>
    </p:spTree>
    <p:extLst>
      <p:ext uri="{BB962C8B-B14F-4D97-AF65-F5344CB8AC3E}">
        <p14:creationId xmlns:p14="http://schemas.microsoft.com/office/powerpoint/2010/main" val="104162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2477D-40AD-421A-AAF1-E7EE798B3197}"/>
              </a:ext>
            </a:extLst>
          </p:cNvPr>
          <p:cNvSpPr>
            <a:spLocks noGrp="1"/>
          </p:cNvSpPr>
          <p:nvPr>
            <p:ph type="title"/>
          </p:nvPr>
        </p:nvSpPr>
        <p:spPr>
          <a:xfrm>
            <a:off x="411061" y="618518"/>
            <a:ext cx="11249636" cy="975390"/>
          </a:xfrm>
        </p:spPr>
        <p:txBody>
          <a:bodyPr>
            <a:normAutofit/>
          </a:bodyPr>
          <a:lstStyle/>
          <a:p>
            <a:pPr algn="r"/>
            <a:r>
              <a:rPr lang="ar-SA" sz="3200" dirty="0">
                <a:solidFill>
                  <a:schemeClr val="bg2"/>
                </a:solidFill>
              </a:rPr>
              <a:t>معيار المحاسبة المصري 45 /المعيار الدولي للتقرير المالي 13 "قياس القيمة العادلة " </a:t>
            </a:r>
          </a:p>
        </p:txBody>
      </p:sp>
      <p:sp>
        <p:nvSpPr>
          <p:cNvPr id="3" name="Content Placeholder 2">
            <a:extLst>
              <a:ext uri="{FF2B5EF4-FFF2-40B4-BE49-F238E27FC236}">
                <a16:creationId xmlns:a16="http://schemas.microsoft.com/office/drawing/2014/main" id="{66CB65C0-8195-426C-918B-1DC627A95446}"/>
              </a:ext>
            </a:extLst>
          </p:cNvPr>
          <p:cNvSpPr>
            <a:spLocks noGrp="1"/>
          </p:cNvSpPr>
          <p:nvPr>
            <p:ph idx="1"/>
          </p:nvPr>
        </p:nvSpPr>
        <p:spPr>
          <a:xfrm>
            <a:off x="1141412" y="1476462"/>
            <a:ext cx="9905999" cy="4314739"/>
          </a:xfrm>
          <a:pattFill prst="pct5">
            <a:fgClr>
              <a:schemeClr val="bg2"/>
            </a:fgClr>
            <a:bgClr>
              <a:schemeClr val="bg1"/>
            </a:bgClr>
          </a:pattFill>
        </p:spPr>
        <p:txBody>
          <a:bodyPr>
            <a:normAutofit fontScale="92500"/>
          </a:bodyPr>
          <a:lstStyle/>
          <a:p>
            <a:r>
              <a:rPr lang="ar-SA" dirty="0"/>
              <a:t>قد ينتج في بعض الأحيان نتيجة لانخفاض حجم النشاط في بعض الأسواق أن تصبح القيمة العادلة لا يمكن </a:t>
            </a:r>
            <a:r>
              <a:rPr lang="ar-SA" dirty="0" err="1"/>
              <a:t>ان</a:t>
            </a:r>
            <a:r>
              <a:rPr lang="ar-SA" dirty="0"/>
              <a:t> تكون متمثلة </a:t>
            </a:r>
            <a:r>
              <a:rPr lang="ar-SA" dirty="0" err="1"/>
              <a:t>فى</a:t>
            </a:r>
            <a:r>
              <a:rPr lang="ar-SA" dirty="0"/>
              <a:t> السعر المعلن  الذي يمكن الوصول </a:t>
            </a:r>
            <a:r>
              <a:rPr lang="ar-SA" dirty="0" err="1"/>
              <a:t>اليه</a:t>
            </a:r>
            <a:r>
              <a:rPr lang="ar-SA" dirty="0"/>
              <a:t> في ظل الظروف الاعتيادية .</a:t>
            </a:r>
          </a:p>
          <a:p>
            <a:r>
              <a:rPr lang="ar-SA" dirty="0"/>
              <a:t>هذا المعيار عند وضعه في مناقشاته اخذ ذلك في الاعتبار وذلك ليس محل صدفه ولكن نتيجة لظروف أزمة الكساد الاقتصادي التي تعرضت لها أوروبا سنة 2008 فاستعان المجلس باستشاريين لدراسة كيف يمكن </a:t>
            </a:r>
            <a:r>
              <a:rPr lang="ar-SA" dirty="0" err="1"/>
              <a:t>ان</a:t>
            </a:r>
            <a:r>
              <a:rPr lang="ar-SA" dirty="0"/>
              <a:t> يتم وضع مؤشرات يمكن بحثها ومن خلالها يمكن تعديل السعر في سوق نشط اذا ما اصبح ضعف نشاط السوق مؤداه أن القيمة العادلة تختلف عن السعر المعلن في هذا السوق </a:t>
            </a:r>
          </a:p>
          <a:p>
            <a:r>
              <a:rPr lang="ar-SA" dirty="0"/>
              <a:t>من أمثلة تلك المؤشرات التي قد تظهر في حالة كورونا وفقا لفقرة ب 43 " يعد  تحديد ما إذا كانت المعاملة تمت في ظروف اعتيادية منتظمة )أو أنها ليست كذلك( أكثر صعوبة إذا كان هناك انخفاض كبير في حجم أو مستوى النشاط للأصل أو الالتزام بالنسبة إلى نشاط السوق العادي للأصل أو الالتزام )</a:t>
            </a:r>
          </a:p>
        </p:txBody>
      </p:sp>
    </p:spTree>
    <p:extLst>
      <p:ext uri="{BB962C8B-B14F-4D97-AF65-F5344CB8AC3E}">
        <p14:creationId xmlns:p14="http://schemas.microsoft.com/office/powerpoint/2010/main" val="1768611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265C-728D-4AF4-9F71-A46C96770EC7}"/>
              </a:ext>
            </a:extLst>
          </p:cNvPr>
          <p:cNvSpPr>
            <a:spLocks noGrp="1"/>
          </p:cNvSpPr>
          <p:nvPr>
            <p:ph type="title"/>
          </p:nvPr>
        </p:nvSpPr>
        <p:spPr/>
        <p:txBody>
          <a:bodyPr>
            <a:normAutofit/>
          </a:bodyPr>
          <a:lstStyle/>
          <a:p>
            <a:pPr algn="r"/>
            <a:r>
              <a:rPr lang="ar-SA" sz="3200" dirty="0">
                <a:solidFill>
                  <a:schemeClr val="bg2"/>
                </a:solidFill>
              </a:rPr>
              <a:t>تابع :- معيار المحاسبة المصري 45 /المعيار الدولي للتقرير المالي 13 "قياس القيمة العادلة " </a:t>
            </a:r>
          </a:p>
        </p:txBody>
      </p:sp>
      <p:sp>
        <p:nvSpPr>
          <p:cNvPr id="3" name="Content Placeholder 2">
            <a:extLst>
              <a:ext uri="{FF2B5EF4-FFF2-40B4-BE49-F238E27FC236}">
                <a16:creationId xmlns:a16="http://schemas.microsoft.com/office/drawing/2014/main" id="{A2451606-FBE5-4EA6-A1D2-9CAA1C535E5C}"/>
              </a:ext>
            </a:extLst>
          </p:cNvPr>
          <p:cNvSpPr>
            <a:spLocks noGrp="1"/>
          </p:cNvSpPr>
          <p:nvPr>
            <p:ph idx="1"/>
          </p:nvPr>
        </p:nvSpPr>
        <p:spPr>
          <a:xfrm>
            <a:off x="1141412" y="1904301"/>
            <a:ext cx="9905999" cy="3886900"/>
          </a:xfrm>
          <a:pattFill prst="pct5">
            <a:fgClr>
              <a:schemeClr val="bg2"/>
            </a:fgClr>
            <a:bgClr>
              <a:schemeClr val="bg1"/>
            </a:bgClr>
          </a:pattFill>
        </p:spPr>
        <p:txBody>
          <a:bodyPr>
            <a:normAutofit fontScale="85000" lnSpcReduction="10000"/>
          </a:bodyPr>
          <a:lstStyle/>
          <a:p>
            <a:r>
              <a:rPr lang="ar-SA" dirty="0"/>
              <a:t>لكن من غير المناسب في مثل هذه الحالات استنتاج أن جميع المعاملات في ذلك السوق لا تُعد معاملات في ظروف اعتيادية منتظمة )أي أنها تصفية إجبارية أو بيع اضطراري(. وتشمل الظروف التي قد تشير إلى أن معاملة ما لا تُعد معاملة تمت في ظروف اعتيادية منتظمة ما يلي:</a:t>
            </a:r>
          </a:p>
          <a:p>
            <a:pPr marL="0" indent="0">
              <a:buNone/>
            </a:pPr>
            <a:r>
              <a:rPr lang="ar-SA" dirty="0"/>
              <a:t>(أ) عدم وجود تعرض كافٍ للسوق خلال فترة تسبق تاريخ القياس تتيح تنفيذ الأنشطة التسويقية التي تُعد عادية ومعتادة للمعاملات التي تنطوي على مثل تلك الأصول أو الالتزامات في ظل ظروف السوق الحالية.</a:t>
            </a:r>
          </a:p>
          <a:p>
            <a:pPr marL="0" indent="0">
              <a:buNone/>
            </a:pPr>
            <a:r>
              <a:rPr lang="ar-SA" dirty="0"/>
              <a:t>(ب) وجود فترة تسويقية عادية ومعتادة، ولكن البائع قام بتسويق الأصل أو الالتزام لمشارك واحد في السوق.</a:t>
            </a:r>
          </a:p>
          <a:p>
            <a:pPr marL="0" indent="0">
              <a:buNone/>
            </a:pPr>
            <a:r>
              <a:rPr lang="ar-SA" dirty="0"/>
              <a:t>(ج) إفلاس البائع أو قربه من الإفلاس أو من الوقوع تحت الحراسة القضائية )أي أن البائع في وضع اضطراري(.</a:t>
            </a:r>
          </a:p>
          <a:p>
            <a:pPr marL="0" indent="0">
              <a:buNone/>
            </a:pPr>
            <a:r>
              <a:rPr lang="ar-SA" dirty="0"/>
              <a:t>(د) اعتبار أن البائع كان مطالب ا بالبيع للوفاء بمتطلبات تنظيمية أو نظامية )أي أن البائع كان مجبر ا.</a:t>
            </a:r>
          </a:p>
          <a:p>
            <a:pPr marL="0" indent="0">
              <a:buNone/>
            </a:pPr>
            <a:r>
              <a:rPr lang="ar-SA" dirty="0"/>
              <a:t>(ه) </a:t>
            </a:r>
            <a:r>
              <a:rPr lang="ar-SA" dirty="0">
                <a:solidFill>
                  <a:srgbClr val="FFFF00"/>
                </a:solidFill>
              </a:rPr>
              <a:t>اعتبار أن سعر المعاملة يُعد شاذا عند مقارنته بالمعاملات الحديثة الأخرى للأصل أو الالتزام نفسه أو ما يماثله</a:t>
            </a:r>
          </a:p>
          <a:p>
            <a:endParaRPr lang="ar-SA" dirty="0"/>
          </a:p>
        </p:txBody>
      </p:sp>
    </p:spTree>
    <p:extLst>
      <p:ext uri="{BB962C8B-B14F-4D97-AF65-F5344CB8AC3E}">
        <p14:creationId xmlns:p14="http://schemas.microsoft.com/office/powerpoint/2010/main" val="331696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A406-E0B3-41A2-9C6C-4354C8CE26AF}"/>
              </a:ext>
            </a:extLst>
          </p:cNvPr>
          <p:cNvSpPr>
            <a:spLocks noGrp="1"/>
          </p:cNvSpPr>
          <p:nvPr>
            <p:ph type="title"/>
          </p:nvPr>
        </p:nvSpPr>
        <p:spPr/>
        <p:txBody>
          <a:bodyPr/>
          <a:lstStyle/>
          <a:p>
            <a:endParaRPr lang="ar-SA"/>
          </a:p>
        </p:txBody>
      </p:sp>
      <p:sp>
        <p:nvSpPr>
          <p:cNvPr id="3" name="Content Placeholder 2">
            <a:extLst>
              <a:ext uri="{FF2B5EF4-FFF2-40B4-BE49-F238E27FC236}">
                <a16:creationId xmlns:a16="http://schemas.microsoft.com/office/drawing/2014/main" id="{9C2EF6E7-7F94-4D30-A59E-030F9887E490}"/>
              </a:ext>
            </a:extLst>
          </p:cNvPr>
          <p:cNvSpPr>
            <a:spLocks noGrp="1"/>
          </p:cNvSpPr>
          <p:nvPr>
            <p:ph idx="1"/>
          </p:nvPr>
        </p:nvSpPr>
        <p:spPr>
          <a:xfrm>
            <a:off x="1216913" y="618518"/>
            <a:ext cx="9905999" cy="6043965"/>
          </a:xfrm>
          <a:pattFill prst="pct5">
            <a:fgClr>
              <a:schemeClr val="bg2"/>
            </a:fgClr>
            <a:bgClr>
              <a:schemeClr val="bg1"/>
            </a:bgClr>
          </a:pattFill>
        </p:spPr>
        <p:txBody>
          <a:bodyPr>
            <a:normAutofit fontScale="77500" lnSpcReduction="20000"/>
          </a:bodyPr>
          <a:lstStyle/>
          <a:p>
            <a:r>
              <a:rPr lang="ar-SA" sz="2900" dirty="0"/>
              <a:t>خلى بالك (نحن لا نعدل معيار ولكن نأخذ آثار سلبية وإيجابية عن الجائحة في الحسبان لتطبيق المعيار )</a:t>
            </a:r>
          </a:p>
          <a:p>
            <a:r>
              <a:rPr lang="ar-SA" dirty="0"/>
              <a:t>على سبيل المثال : الضرائب والإعفاء من الغرامات كان من المفترض </a:t>
            </a:r>
            <a:r>
              <a:rPr lang="ar-SA" dirty="0" err="1"/>
              <a:t>ان</a:t>
            </a:r>
            <a:r>
              <a:rPr lang="ar-SA" dirty="0"/>
              <a:t> بعض المنشآت عند وجود التزام قانوني وفقا للنموذج او المطالبة كونت مخصص بها لماذا؟ </a:t>
            </a:r>
            <a:r>
              <a:rPr lang="ar-SA" dirty="0" err="1"/>
              <a:t>لانها</a:t>
            </a:r>
            <a:r>
              <a:rPr lang="ar-SA" dirty="0"/>
              <a:t> محتملة والتزام قانوني بموجب مطالبة و الآن بعض المنشآت  وفقا لما سددته من اصل الدين ستتوقع قيمة يمكنها سدادها وبالتالي تخفيض هذا المخصص وسيكون لديك حد ادنى وحد اقصى لان المخصص حينما يرتبط  بالتزام وحيد (قياس واجب وحيد) ، فإن قياس المخصص سيعتمد على الناتج الفردي من خلال الترجيح واستخدام القيمة الأكثر ترجيحا </a:t>
            </a:r>
          </a:p>
          <a:p>
            <a:r>
              <a:rPr lang="ar-SA" dirty="0"/>
              <a:t>على سبيل المثال : المنشأة باحتمال 40 % ستسدد أصل الضريبة قبل القانون او تم سدادها والغرامة ستكون صفر، وباحتمال 60% ستسدد الضريبة خلال شهر من إصدار التشريع او المدة المتاحة للحصول وتكون الغرامة 10% لذلك يتم تكوين مخصص لتلك المطالبات في القوائم المالية الدورية  عن الفترة حتى 30 يونيو بقيمة 10% من الغرامات (حيث تمثل القيمة عند الترجيح او الاحتمالية الأكبر ، لكن لابد </a:t>
            </a:r>
            <a:r>
              <a:rPr lang="ar-SA" dirty="0" err="1"/>
              <a:t>ان</a:t>
            </a:r>
            <a:r>
              <a:rPr lang="ar-SA" dirty="0"/>
              <a:t> ترجح الإدارة </a:t>
            </a:r>
            <a:r>
              <a:rPr lang="ar-SA" dirty="0" err="1"/>
              <a:t>لانه</a:t>
            </a:r>
            <a:r>
              <a:rPr lang="ar-SA" dirty="0"/>
              <a:t> ما الذى يؤكد أن السداد سيتم خلال اى مدة سوى ترجيحات مبنية على افتراضات دورة نقدية وسيولة وموازنة )وفى كل الأحوال يمكن لمراجع الحسابات الاستعانة بالمستشار الضريبي للحصول على الأدلة الكافية والملائمة لانطباق </a:t>
            </a:r>
            <a:r>
              <a:rPr lang="ar-SA" dirty="0" err="1"/>
              <a:t>التيسيرات</a:t>
            </a:r>
            <a:r>
              <a:rPr lang="ar-SA" dirty="0"/>
              <a:t> على حالته  </a:t>
            </a:r>
          </a:p>
          <a:p>
            <a:r>
              <a:rPr lang="ar-SA" dirty="0"/>
              <a:t>تطبيق معايير المحاسبة المصرية فيما يخص الشركات التابعة لهيئة الرقابة المالية </a:t>
            </a:r>
            <a:r>
              <a:rPr lang="ar-SA" dirty="0" err="1"/>
              <a:t>تاجل</a:t>
            </a:r>
            <a:r>
              <a:rPr lang="ar-SA" dirty="0"/>
              <a:t> حتى نهاية العام 2020 ويشمل ذلك معيار </a:t>
            </a:r>
            <a:r>
              <a:rPr lang="ar-SA" dirty="0" err="1"/>
              <a:t>الايجار</a:t>
            </a:r>
            <a:r>
              <a:rPr lang="ar-SA" dirty="0"/>
              <a:t> 49 ( الجزء المؤجل مفترض انه ما يخص </a:t>
            </a:r>
            <a:r>
              <a:rPr lang="ar-SA" dirty="0">
                <a:solidFill>
                  <a:schemeClr val="accent4">
                    <a:lumMod val="60000"/>
                    <a:lumOff val="40000"/>
                  </a:schemeClr>
                </a:solidFill>
              </a:rPr>
              <a:t>الاعتراف بحق استخدام اصل والتزامات عقود الإيجار بدلا من اعتبار الإيجار مصروف </a:t>
            </a:r>
            <a:r>
              <a:rPr lang="ar-SA" dirty="0"/>
              <a:t>في ظل شروط معينة </a:t>
            </a:r>
            <a:r>
              <a:rPr lang="ar-SA" dirty="0">
                <a:solidFill>
                  <a:schemeClr val="accent4">
                    <a:lumMod val="60000"/>
                    <a:lumOff val="40000"/>
                  </a:schemeClr>
                </a:solidFill>
              </a:rPr>
              <a:t>للمستأجر</a:t>
            </a:r>
            <a:r>
              <a:rPr lang="ar-SA" dirty="0"/>
              <a:t>  ( </a:t>
            </a:r>
            <a:r>
              <a:rPr lang="ar-SA" dirty="0">
                <a:solidFill>
                  <a:schemeClr val="accent4">
                    <a:lumMod val="60000"/>
                    <a:lumOff val="40000"/>
                  </a:schemeClr>
                </a:solidFill>
              </a:rPr>
              <a:t>التشغيلي بمعيار 20 زمان</a:t>
            </a:r>
            <a:r>
              <a:rPr lang="ar-SA" dirty="0"/>
              <a:t>)  والتطبيق المبكر مسموح به (الشروط مثل الأصل يمكن تحديده وعقد الإيجار ينقل حق الاستخدام لمدة العقد التي يمكن تحديدها بعقد غير قابل </a:t>
            </a:r>
            <a:r>
              <a:rPr lang="ar-SA" dirty="0" err="1"/>
              <a:t>للالغاء</a:t>
            </a:r>
            <a:r>
              <a:rPr lang="ar-SA" dirty="0"/>
              <a:t> وسيتم شرح الأثار التي تخصه لاحقا  </a:t>
            </a:r>
            <a:r>
              <a:rPr lang="ar-SA" dirty="0">
                <a:solidFill>
                  <a:srgbClr val="FF0000"/>
                </a:solidFill>
              </a:rPr>
              <a:t>لأن الجائحة قد يترتب عليها تأجيل او نوع من الخصومات من </a:t>
            </a:r>
            <a:r>
              <a:rPr lang="ar-SA" dirty="0" err="1">
                <a:solidFill>
                  <a:srgbClr val="FF0000"/>
                </a:solidFill>
              </a:rPr>
              <a:t>مأجرين</a:t>
            </a:r>
            <a:r>
              <a:rPr lang="ar-SA" dirty="0">
                <a:solidFill>
                  <a:srgbClr val="FF0000"/>
                </a:solidFill>
              </a:rPr>
              <a:t> </a:t>
            </a:r>
            <a:r>
              <a:rPr lang="ar-SA" dirty="0" err="1">
                <a:solidFill>
                  <a:srgbClr val="FF0000"/>
                </a:solidFill>
              </a:rPr>
              <a:t>لمستاجرين</a:t>
            </a:r>
            <a:endParaRPr lang="ar-SA" dirty="0">
              <a:solidFill>
                <a:srgbClr val="FF0000"/>
              </a:solidFill>
            </a:endParaRPr>
          </a:p>
        </p:txBody>
      </p:sp>
    </p:spTree>
    <p:extLst>
      <p:ext uri="{BB962C8B-B14F-4D97-AF65-F5344CB8AC3E}">
        <p14:creationId xmlns:p14="http://schemas.microsoft.com/office/powerpoint/2010/main" val="2143257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03A9-48CC-4890-9CB9-1EC39ABC1ACB}"/>
              </a:ext>
            </a:extLst>
          </p:cNvPr>
          <p:cNvSpPr>
            <a:spLocks noGrp="1"/>
          </p:cNvSpPr>
          <p:nvPr>
            <p:ph type="title"/>
          </p:nvPr>
        </p:nvSpPr>
        <p:spPr>
          <a:xfrm>
            <a:off x="1612467" y="-379010"/>
            <a:ext cx="9905998" cy="1487373"/>
          </a:xfrm>
        </p:spPr>
        <p:txBody>
          <a:bodyPr>
            <a:normAutofit/>
          </a:bodyPr>
          <a:lstStyle/>
          <a:p>
            <a:pPr algn="r"/>
            <a:r>
              <a:rPr lang="ar-SA" sz="2800" dirty="0">
                <a:solidFill>
                  <a:srgbClr val="002060"/>
                </a:solidFill>
              </a:rPr>
              <a:t>حل المثال : المخزون وانخفاض قيمته الى صافى القيمة القابلة للتحقق </a:t>
            </a:r>
          </a:p>
        </p:txBody>
      </p:sp>
      <p:sp>
        <p:nvSpPr>
          <p:cNvPr id="3" name="Content Placeholder 2">
            <a:extLst>
              <a:ext uri="{FF2B5EF4-FFF2-40B4-BE49-F238E27FC236}">
                <a16:creationId xmlns:a16="http://schemas.microsoft.com/office/drawing/2014/main" id="{7D554F33-C637-4F54-A9BA-DA750326FD4F}"/>
              </a:ext>
            </a:extLst>
          </p:cNvPr>
          <p:cNvSpPr>
            <a:spLocks noGrp="1"/>
          </p:cNvSpPr>
          <p:nvPr>
            <p:ph idx="1"/>
          </p:nvPr>
        </p:nvSpPr>
        <p:spPr>
          <a:xfrm>
            <a:off x="360219" y="600365"/>
            <a:ext cx="11508508" cy="6257635"/>
          </a:xfrm>
          <a:pattFill prst="pct5">
            <a:fgClr>
              <a:schemeClr val="bg2"/>
            </a:fgClr>
            <a:bgClr>
              <a:schemeClr val="bg1"/>
            </a:bgClr>
          </a:pattFill>
        </p:spPr>
        <p:txBody>
          <a:bodyPr>
            <a:normAutofit fontScale="85000" lnSpcReduction="20000"/>
          </a:bodyPr>
          <a:lstStyle/>
          <a:p>
            <a:r>
              <a:rPr lang="ar-SA" dirty="0"/>
              <a:t>قد يتأثر السوق فلا يعد السوق النشط متمثلا في السوق الرئيسي وهو السوق الذى يمثل اكبر حجم من المعاملات ، على المنشاة </a:t>
            </a:r>
            <a:r>
              <a:rPr lang="ar-SA" dirty="0" err="1"/>
              <a:t>ان</a:t>
            </a:r>
            <a:r>
              <a:rPr lang="ar-SA" dirty="0"/>
              <a:t> تحدد السوق الأكثر نفعا والذي يمثل افضل سعر واستخدام </a:t>
            </a:r>
            <a:r>
              <a:rPr lang="ar-SA" dirty="0" err="1"/>
              <a:t>للاصل</a:t>
            </a:r>
            <a:r>
              <a:rPr lang="ar-SA" dirty="0"/>
              <a:t> </a:t>
            </a:r>
          </a:p>
          <a:p>
            <a:r>
              <a:rPr lang="ar-SA" dirty="0"/>
              <a:t>وفقا للمثال :- يوجد لدى </a:t>
            </a:r>
            <a:r>
              <a:rPr lang="ar-SA" dirty="0" err="1"/>
              <a:t>المريم</a:t>
            </a:r>
            <a:r>
              <a:rPr lang="ar-SA" dirty="0"/>
              <a:t> مخزون راكد ب 1000,000 جنيه من الألعاب قد لا يمكن بيعه عند مراجعتك في 30 يونيو أوضح المدير المالي بيعه بنصف الثمن </a:t>
            </a:r>
            <a:r>
              <a:rPr lang="ar-SA" dirty="0" err="1"/>
              <a:t>فى</a:t>
            </a:r>
            <a:r>
              <a:rPr lang="ar-SA" dirty="0"/>
              <a:t> بداية شهر يوليو (فايبر وفقا للأسعار المعلنة له والمتداولة وكان وقبل إصدار القوائم المالية الدورية في 30 يوليو علما بان احد الخامات التي تم شراءها لهذا المنتج بالطبع انخفض سعره </a:t>
            </a:r>
            <a:r>
              <a:rPr lang="ar-SA" dirty="0" err="1"/>
              <a:t>الاحلالى</a:t>
            </a:r>
            <a:r>
              <a:rPr lang="ar-SA" dirty="0"/>
              <a:t> بقيمة 100,000 جنيه ولا يوجد له استخدام بديل علما بانك لم تتمكن من الجرد كون منطقة المخازن </a:t>
            </a:r>
            <a:r>
              <a:rPr lang="ar-SA" dirty="0" err="1"/>
              <a:t>موبوءه</a:t>
            </a:r>
            <a:r>
              <a:rPr lang="ar-SA" dirty="0"/>
              <a:t> (المشتري كان وحيدا في تلك المنطقة وفى حالة الانتظار تشير الاحتمالات والتحليلات السعرية الى ارتفاع السعر 25% عن البيع كفايبر لو تم بيع الألعاب بسوق الألعاب في حين من هذا الانخفاض 10% بسبب تشريع صادر يفيد بوقف تلك الألعاب في يوليو لمدة عام وقررت المنشاة تأجيل قرار البيع بدعوى أن حجم نشاط السوق قد يتحرك مع بدء التحرك الى استراتيجية فتح بعض الأنشطة) للاستفادة من الزيادة وناقشتك في تطبيق معيار تقرير دولي 13 </a:t>
            </a:r>
            <a:r>
              <a:rPr lang="ar-SA" dirty="0" err="1"/>
              <a:t>واهمية</a:t>
            </a:r>
            <a:r>
              <a:rPr lang="ar-SA" dirty="0"/>
              <a:t> السوق لها </a:t>
            </a:r>
          </a:p>
          <a:p>
            <a:r>
              <a:rPr lang="ar-SA" dirty="0"/>
              <a:t>المناقشة : لابد </a:t>
            </a:r>
            <a:r>
              <a:rPr lang="ar-SA" dirty="0" err="1"/>
              <a:t>ان</a:t>
            </a:r>
            <a:r>
              <a:rPr lang="ar-SA" dirty="0"/>
              <a:t> تبحث المنشأة ما اذا كان وجود عدد منخفض لشراء الفايبر سبب في جعل المعاملة غير اعتيادية وما إذا كان عليها تعديل هذا المستوى الأول من السعر المعلن باثر تلك المعاملة على حدى ، او على المنشأة بحث ما اذا كان السوق مازال يمثل سوقا رئيسيا في ظل تغيرات الصناعة </a:t>
            </a:r>
            <a:r>
              <a:rPr lang="ar-SA" dirty="0" err="1"/>
              <a:t>ام</a:t>
            </a:r>
            <a:r>
              <a:rPr lang="ar-SA" dirty="0"/>
              <a:t> </a:t>
            </a:r>
            <a:r>
              <a:rPr lang="ar-SA" dirty="0" err="1"/>
              <a:t>ان</a:t>
            </a:r>
            <a:r>
              <a:rPr lang="ar-SA" dirty="0"/>
              <a:t> السوق المناسب هو السوق الأكثر نفعا كما عليها فصل آثار </a:t>
            </a:r>
            <a:r>
              <a:rPr lang="ar-SA" dirty="0" err="1"/>
              <a:t>الاحداث</a:t>
            </a:r>
            <a:r>
              <a:rPr lang="ar-SA" dirty="0"/>
              <a:t> اللاحقة التي أدت للانخفاض في تاريخ تالي عن تاريخ القوائم المالية والإفصاح عنها فقط </a:t>
            </a:r>
          </a:p>
          <a:p>
            <a:r>
              <a:rPr lang="ar-SA" dirty="0">
                <a:solidFill>
                  <a:srgbClr val="FFFF00"/>
                </a:solidFill>
              </a:rPr>
              <a:t>القيد لإثبات خسائر انخفاض قيمة المخزون الى صافى القيمة القابلة للتحقق </a:t>
            </a:r>
            <a:r>
              <a:rPr lang="ar-SA" dirty="0"/>
              <a:t>(التكلفة او صافى القيمة القابلة للتحقق </a:t>
            </a:r>
            <a:r>
              <a:rPr lang="ar-SA" dirty="0" err="1"/>
              <a:t>ايهما</a:t>
            </a:r>
            <a:r>
              <a:rPr lang="ar-SA" dirty="0"/>
              <a:t> اقل )</a:t>
            </a:r>
            <a:br>
              <a:rPr lang="ar-SA" dirty="0"/>
            </a:br>
            <a:r>
              <a:rPr lang="ar-SA" dirty="0"/>
              <a:t>150,0000  من ح / خسائر انخفاض قيمة المخزون </a:t>
            </a:r>
          </a:p>
          <a:p>
            <a:pPr marL="0" indent="0">
              <a:buNone/>
            </a:pPr>
            <a:r>
              <a:rPr lang="ar-SA" dirty="0"/>
              <a:t>                                          150,000   الى ح /مخصص انخفاض قيمة المخزون  </a:t>
            </a:r>
            <a:br>
              <a:rPr lang="ar-SA" dirty="0"/>
            </a:br>
            <a:endParaRPr lang="ar-SA" dirty="0"/>
          </a:p>
        </p:txBody>
      </p:sp>
    </p:spTree>
    <p:extLst>
      <p:ext uri="{BB962C8B-B14F-4D97-AF65-F5344CB8AC3E}">
        <p14:creationId xmlns:p14="http://schemas.microsoft.com/office/powerpoint/2010/main" val="4078467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E412-FFA4-4185-930D-4F9D691D0B5D}"/>
              </a:ext>
            </a:extLst>
          </p:cNvPr>
          <p:cNvSpPr>
            <a:spLocks noGrp="1"/>
          </p:cNvSpPr>
          <p:nvPr>
            <p:ph type="title"/>
          </p:nvPr>
        </p:nvSpPr>
        <p:spPr>
          <a:xfrm>
            <a:off x="1295649" y="78691"/>
            <a:ext cx="9905998" cy="1478570"/>
          </a:xfrm>
        </p:spPr>
        <p:txBody>
          <a:bodyPr/>
          <a:lstStyle/>
          <a:p>
            <a:pPr algn="r"/>
            <a:r>
              <a:rPr lang="ar-SA" dirty="0">
                <a:solidFill>
                  <a:schemeClr val="bg2"/>
                </a:solidFill>
              </a:rPr>
              <a:t>كيف يمكن </a:t>
            </a:r>
            <a:r>
              <a:rPr lang="ar-SA" dirty="0" err="1">
                <a:solidFill>
                  <a:schemeClr val="bg2"/>
                </a:solidFill>
              </a:rPr>
              <a:t>ان</a:t>
            </a:r>
            <a:r>
              <a:rPr lang="ar-SA" dirty="0">
                <a:solidFill>
                  <a:schemeClr val="bg2"/>
                </a:solidFill>
              </a:rPr>
              <a:t> تؤثر الجائحة على المبيعات ؟</a:t>
            </a:r>
          </a:p>
        </p:txBody>
      </p:sp>
      <p:sp>
        <p:nvSpPr>
          <p:cNvPr id="3" name="Content Placeholder 2">
            <a:extLst>
              <a:ext uri="{FF2B5EF4-FFF2-40B4-BE49-F238E27FC236}">
                <a16:creationId xmlns:a16="http://schemas.microsoft.com/office/drawing/2014/main" id="{A358C952-1189-43C2-9CFD-2E67954EEB18}"/>
              </a:ext>
            </a:extLst>
          </p:cNvPr>
          <p:cNvSpPr>
            <a:spLocks noGrp="1"/>
          </p:cNvSpPr>
          <p:nvPr>
            <p:ph idx="1"/>
          </p:nvPr>
        </p:nvSpPr>
        <p:spPr>
          <a:xfrm>
            <a:off x="582058" y="1211855"/>
            <a:ext cx="11027884" cy="4583017"/>
          </a:xfrm>
          <a:pattFill prst="pct5">
            <a:fgClr>
              <a:schemeClr val="bg2"/>
            </a:fgClr>
            <a:bgClr>
              <a:schemeClr val="bg1"/>
            </a:bgClr>
          </a:pattFill>
        </p:spPr>
        <p:txBody>
          <a:bodyPr>
            <a:normAutofit/>
          </a:bodyPr>
          <a:lstStyle/>
          <a:p>
            <a:r>
              <a:rPr lang="ar-SA" dirty="0"/>
              <a:t>السياسات السعرية والمكافئات قد تفرض علينا تغيير في التقرير المالي بدرجة كبيرة الحرص من تطبيق الفقرة التالية بمعيار تقرير دولي 15 والمحاسبة المصري 48 (مفترض لا تعديل فيها)</a:t>
            </a:r>
          </a:p>
          <a:p>
            <a:r>
              <a:rPr lang="ar-SA" dirty="0"/>
              <a:t>يمكن أن يتغير مبلغ العوض بسبب الحسومات أو التخفيضات أو المبالغ التي يتم ردها أو نقاط الشراء المستقبلي أو الامتيازات السعرية أو الحوافز أو مكافآت الأداء أو الغرامات  و البنود الأخرى المشابهة. ويمكن أن يتغير العوض المتعهد به أيضا إذا كان ً استحقاق المنشأة للعوض يتوقف على وقوع أو عدم وقوع حدث مستقبلي. فعلى سبيل المثال، س إذا ما يكون مبلغ العوض متغير تم بيع منتج مع إعطاء الحق في إرجاعه أو إذا تم التعهد بمبلغ ثابت على أنه مكافأة أداء على إنجاز مرحلة معينة. </a:t>
            </a:r>
          </a:p>
          <a:p>
            <a:endParaRPr lang="ar-SA" dirty="0"/>
          </a:p>
        </p:txBody>
      </p:sp>
    </p:spTree>
    <p:extLst>
      <p:ext uri="{BB962C8B-B14F-4D97-AF65-F5344CB8AC3E}">
        <p14:creationId xmlns:p14="http://schemas.microsoft.com/office/powerpoint/2010/main" val="549707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B8C8-01FA-41CB-9118-52930795D7BB}"/>
              </a:ext>
            </a:extLst>
          </p:cNvPr>
          <p:cNvSpPr>
            <a:spLocks noGrp="1"/>
          </p:cNvSpPr>
          <p:nvPr>
            <p:ph type="title"/>
          </p:nvPr>
        </p:nvSpPr>
        <p:spPr>
          <a:xfrm>
            <a:off x="1339717" y="-359203"/>
            <a:ext cx="9905998" cy="1478570"/>
          </a:xfrm>
        </p:spPr>
        <p:txBody>
          <a:bodyPr/>
          <a:lstStyle/>
          <a:p>
            <a:pPr algn="r"/>
            <a:r>
              <a:rPr lang="ar-SA" dirty="0">
                <a:solidFill>
                  <a:schemeClr val="bg2"/>
                </a:solidFill>
              </a:rPr>
              <a:t>\معيار تقرير دولي 16 " عقود الإيجار "</a:t>
            </a:r>
          </a:p>
        </p:txBody>
      </p:sp>
      <p:sp>
        <p:nvSpPr>
          <p:cNvPr id="3" name="Content Placeholder 2">
            <a:extLst>
              <a:ext uri="{FF2B5EF4-FFF2-40B4-BE49-F238E27FC236}">
                <a16:creationId xmlns:a16="http://schemas.microsoft.com/office/drawing/2014/main" id="{3AC94A60-2100-4A94-9A89-501F0F0D6DBE}"/>
              </a:ext>
            </a:extLst>
          </p:cNvPr>
          <p:cNvSpPr>
            <a:spLocks noGrp="1"/>
          </p:cNvSpPr>
          <p:nvPr>
            <p:ph idx="1"/>
          </p:nvPr>
        </p:nvSpPr>
        <p:spPr>
          <a:xfrm>
            <a:off x="1141411" y="848298"/>
            <a:ext cx="10602570" cy="5684704"/>
          </a:xfrm>
        </p:spPr>
        <p:txBody>
          <a:bodyPr/>
          <a:lstStyle/>
          <a:p>
            <a:pPr marL="0" indent="0">
              <a:buNone/>
            </a:pPr>
            <a:endParaRPr lang="ar-SA" dirty="0"/>
          </a:p>
        </p:txBody>
      </p:sp>
      <p:sp>
        <p:nvSpPr>
          <p:cNvPr id="4" name="Rectangle 3">
            <a:extLst>
              <a:ext uri="{FF2B5EF4-FFF2-40B4-BE49-F238E27FC236}">
                <a16:creationId xmlns:a16="http://schemas.microsoft.com/office/drawing/2014/main" id="{C7CEEACA-2830-4C29-AD87-A2440EA08811}"/>
              </a:ext>
            </a:extLst>
          </p:cNvPr>
          <p:cNvSpPr/>
          <p:nvPr/>
        </p:nvSpPr>
        <p:spPr>
          <a:xfrm>
            <a:off x="2827663" y="869570"/>
            <a:ext cx="5629618" cy="2810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dirty="0">
                <a:solidFill>
                  <a:schemeClr val="bg2"/>
                </a:solidFill>
              </a:rPr>
              <a:t>غير هذا المعيار النظرة للمحاسبة لدى المستأجر ( دوليا) ففي ظل شروط معينه توضح وجود عقد إيجار ينقل حق استخدام الأصل المستأجر الذي امكن تحديده وعلى مدار فترة زمنية مقابل عوض والمتضمنة بهذا العقد غير القابل للإلغاء بما يمكن من إثبات اصل حق استخدام اصل والتزام عن عقد الإيجار (عدا الأصول غير ذي الأهمية والمستأجرة لفترة قصيرة فيجوز كوسيلة عملية اعتبار الدفعات الإيجارية مصروف </a:t>
            </a:r>
          </a:p>
          <a:p>
            <a:pPr algn="r"/>
            <a:r>
              <a:rPr lang="ar-SA" dirty="0">
                <a:solidFill>
                  <a:schemeClr val="bg2"/>
                </a:solidFill>
              </a:rPr>
              <a:t>في مصر: لم يكن هناك معيار يسمح حتى برسملة الإيجار التمويلي والذي ينقل منافع ومخاطر المالك للمستأجر كجوهر بالمعيار السالف (20) وهنا أيضا بات على المستأجر إثبات ذلك (فقرات ج5 وج11 )هذه الحالة المفروض اثبت أصول خلاص والتزامات </a:t>
            </a:r>
          </a:p>
        </p:txBody>
      </p:sp>
      <p:sp>
        <p:nvSpPr>
          <p:cNvPr id="5" name="Rectangle 4">
            <a:extLst>
              <a:ext uri="{FF2B5EF4-FFF2-40B4-BE49-F238E27FC236}">
                <a16:creationId xmlns:a16="http://schemas.microsoft.com/office/drawing/2014/main" id="{C3F60B04-A3BF-4C74-8E6C-40A8C1BE1F02}"/>
              </a:ext>
            </a:extLst>
          </p:cNvPr>
          <p:cNvSpPr/>
          <p:nvPr/>
        </p:nvSpPr>
        <p:spPr>
          <a:xfrm>
            <a:off x="8506861" y="1021814"/>
            <a:ext cx="3187539" cy="48143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r"/>
            <a:r>
              <a:rPr lang="ar-SA" dirty="0">
                <a:solidFill>
                  <a:schemeClr val="bg2"/>
                </a:solidFill>
              </a:rPr>
              <a:t>كيف يقاس أوليا التزام عقد الإيجار؟</a:t>
            </a:r>
          </a:p>
          <a:p>
            <a:pPr algn="r" rtl="1"/>
            <a:r>
              <a:rPr lang="ar-SA" dirty="0">
                <a:solidFill>
                  <a:schemeClr val="bg2"/>
                </a:solidFill>
              </a:rPr>
              <a:t>بالقيمة الحالية لمدفوعات الإيجار :</a:t>
            </a:r>
          </a:p>
          <a:p>
            <a:pPr algn="r"/>
            <a:r>
              <a:rPr lang="ar-SA" dirty="0"/>
              <a:t>الدفعات الثابتة </a:t>
            </a:r>
            <a:r>
              <a:rPr lang="ar-SA" sz="1600" dirty="0"/>
              <a:t>ناقص أي حوافز إيجار مستحقة التحصيل؛</a:t>
            </a:r>
          </a:p>
          <a:p>
            <a:pPr algn="r"/>
            <a:r>
              <a:rPr lang="ar-SA" sz="1600" dirty="0"/>
              <a:t>(ب) دفعات الإيجار المتغيرة التي تعتمد على مؤشر أو معدل، </a:t>
            </a:r>
          </a:p>
          <a:p>
            <a:pPr algn="r"/>
            <a:r>
              <a:rPr lang="ar-SA" sz="1600" dirty="0"/>
              <a:t>(ج) المبالغ التي يتوقع أن تكون مستحقة الدفع من المستأجر بموجب ضمانات القيمة المتبقية؛</a:t>
            </a:r>
          </a:p>
          <a:p>
            <a:pPr algn="r"/>
            <a:r>
              <a:rPr lang="ar-SA" sz="1600" dirty="0"/>
              <a:t>(د) سعر ممارسة خيار الشراء إذا كان المستأجر بدرجة معقولة</a:t>
            </a:r>
          </a:p>
          <a:p>
            <a:pPr algn="r"/>
            <a:r>
              <a:rPr lang="ar-SA" sz="1600" dirty="0"/>
              <a:t>متأكدا من ممارسة ذلك الخيار </a:t>
            </a:r>
          </a:p>
          <a:p>
            <a:pPr algn="r"/>
            <a:r>
              <a:rPr lang="ar-SA" sz="1600" dirty="0"/>
              <a:t>(ه) الغرامات التي تدفع بسبب إنهاء عقد الإيجار، إذا كانت مدة عقد الإيجار تعكس ممارسة المستأجر لخيار بإنهاء عقد  إيجار.</a:t>
            </a:r>
            <a:br>
              <a:rPr lang="ar-SA" sz="1600" dirty="0"/>
            </a:br>
            <a:r>
              <a:rPr lang="ar-SA" sz="1600" dirty="0"/>
              <a:t>( تتضمن دفعات الإيجار المتغيرة التي تعتمد على مؤشر أو معدل والمبينة في الفقرة 27(مثل: معدل فائدة مرجعي ، </a:t>
            </a:r>
            <a:r>
              <a:rPr lang="ar-SA" sz="1600" dirty="0" err="1"/>
              <a:t>الليبور</a:t>
            </a:r>
            <a:r>
              <a:rPr lang="ar-SA" sz="1600" dirty="0"/>
              <a:t>، أو الدفعات التي تتغير لتعكس التغيرات في معدلات الأجرة السوقية</a:t>
            </a:r>
          </a:p>
        </p:txBody>
      </p:sp>
      <p:sp>
        <p:nvSpPr>
          <p:cNvPr id="7" name="Rectangle 6">
            <a:extLst>
              <a:ext uri="{FF2B5EF4-FFF2-40B4-BE49-F238E27FC236}">
                <a16:creationId xmlns:a16="http://schemas.microsoft.com/office/drawing/2014/main" id="{656AB8B9-4F1C-49DB-915E-F19853492D6D}"/>
              </a:ext>
            </a:extLst>
          </p:cNvPr>
          <p:cNvSpPr/>
          <p:nvPr/>
        </p:nvSpPr>
        <p:spPr>
          <a:xfrm>
            <a:off x="52576" y="848298"/>
            <a:ext cx="2725501" cy="5475383"/>
          </a:xfrm>
          <a:prstGeom prst="rect">
            <a:avLst/>
          </a:prstGeom>
        </p:spPr>
        <p:style>
          <a:lnRef idx="1">
            <a:schemeClr val="accent2"/>
          </a:lnRef>
          <a:fillRef idx="3">
            <a:schemeClr val="accent2"/>
          </a:fillRef>
          <a:effectRef idx="2">
            <a:schemeClr val="accent2"/>
          </a:effectRef>
          <a:fontRef idx="minor">
            <a:schemeClr val="lt1"/>
          </a:fontRef>
        </p:style>
        <p:txBody>
          <a:bodyPr rtlCol="1" anchor="t" anchorCtr="0"/>
          <a:lstStyle/>
          <a:p>
            <a:pPr algn="ctr"/>
            <a:r>
              <a:rPr lang="ar-SA" dirty="0">
                <a:solidFill>
                  <a:schemeClr val="bg2"/>
                </a:solidFill>
              </a:rPr>
              <a:t>كيف يقاس أوليا اصل حق الاستخدام ؟</a:t>
            </a:r>
            <a:endParaRPr lang="en-US" dirty="0">
              <a:solidFill>
                <a:schemeClr val="bg2"/>
              </a:solidFill>
            </a:endParaRPr>
          </a:p>
          <a:p>
            <a:pPr algn="ctr"/>
            <a:r>
              <a:rPr lang="ar-SA" dirty="0">
                <a:solidFill>
                  <a:schemeClr val="bg2"/>
                </a:solidFill>
              </a:rPr>
              <a:t>يجب أن تضم تكلفة أصل حق الاستخدام:</a:t>
            </a:r>
          </a:p>
          <a:p>
            <a:pPr algn="r"/>
            <a:r>
              <a:rPr lang="ar-SA" dirty="0">
                <a:solidFill>
                  <a:schemeClr val="bg2"/>
                </a:solidFill>
              </a:rPr>
              <a:t>(أ) مبلغ القياس الأولي لالتزام عقد الإيجار كما بالعمود المقابل( بنفس اللون) ؛</a:t>
            </a:r>
          </a:p>
          <a:p>
            <a:pPr algn="r"/>
            <a:r>
              <a:rPr lang="ar-SA" dirty="0">
                <a:solidFill>
                  <a:schemeClr val="bg2"/>
                </a:solidFill>
              </a:rPr>
              <a:t>(ب) أي دفعات إيجار تمت في أو قبل تاريخ بداية عقد الإيجار، ناقص أي حوافز إيجار مستلمة؛</a:t>
            </a:r>
          </a:p>
          <a:p>
            <a:pPr algn="r"/>
            <a:r>
              <a:rPr lang="ar-SA" dirty="0">
                <a:solidFill>
                  <a:schemeClr val="bg2"/>
                </a:solidFill>
              </a:rPr>
              <a:t>(ج) أية تكاليف مباشرة أولية تكبدها المستأجر؛</a:t>
            </a:r>
          </a:p>
          <a:p>
            <a:pPr algn="r"/>
            <a:r>
              <a:rPr lang="ar-SA" dirty="0">
                <a:solidFill>
                  <a:schemeClr val="bg2"/>
                </a:solidFill>
              </a:rPr>
              <a:t>(د) تقدير للتكاليف التي سيتكبدها المستأجر في تفكيك وإزالة الأصل محل العقد، </a:t>
            </a:r>
          </a:p>
        </p:txBody>
      </p:sp>
      <p:sp>
        <p:nvSpPr>
          <p:cNvPr id="8" name="Oval 7">
            <a:extLst>
              <a:ext uri="{FF2B5EF4-FFF2-40B4-BE49-F238E27FC236}">
                <a16:creationId xmlns:a16="http://schemas.microsoft.com/office/drawing/2014/main" id="{29D98F22-9711-48FF-8CB7-37CDDB049D10}"/>
              </a:ext>
            </a:extLst>
          </p:cNvPr>
          <p:cNvSpPr/>
          <p:nvPr/>
        </p:nvSpPr>
        <p:spPr>
          <a:xfrm>
            <a:off x="2699136" y="3729208"/>
            <a:ext cx="5993169" cy="1459735"/>
          </a:xfrm>
          <a:prstGeom prst="ellipse">
            <a:avLst/>
          </a:prstGeom>
          <a:solidFill>
            <a:schemeClr val="tx2">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2"/>
                </a:solidFill>
              </a:rPr>
              <a:t>متوقع </a:t>
            </a:r>
            <a:r>
              <a:rPr lang="ar-SA" dirty="0" err="1">
                <a:solidFill>
                  <a:schemeClr val="bg2"/>
                </a:solidFill>
              </a:rPr>
              <a:t>ان</a:t>
            </a:r>
            <a:r>
              <a:rPr lang="ar-SA" dirty="0">
                <a:solidFill>
                  <a:schemeClr val="bg2"/>
                </a:solidFill>
              </a:rPr>
              <a:t> تظهر </a:t>
            </a:r>
            <a:r>
              <a:rPr lang="ar-SA" dirty="0" err="1">
                <a:solidFill>
                  <a:schemeClr val="bg2"/>
                </a:solidFill>
              </a:rPr>
              <a:t>اثار</a:t>
            </a:r>
            <a:r>
              <a:rPr lang="ar-SA" dirty="0">
                <a:solidFill>
                  <a:schemeClr val="bg2"/>
                </a:solidFill>
              </a:rPr>
              <a:t> </a:t>
            </a:r>
            <a:r>
              <a:rPr lang="ar-SA" dirty="0" err="1">
                <a:solidFill>
                  <a:schemeClr val="bg2"/>
                </a:solidFill>
              </a:rPr>
              <a:t>كوفيد</a:t>
            </a:r>
            <a:r>
              <a:rPr lang="ar-SA" dirty="0">
                <a:solidFill>
                  <a:schemeClr val="bg2"/>
                </a:solidFill>
              </a:rPr>
              <a:t> 19 في تعديل الدفعات والسماح بخصومات من المؤجرين ويمكن أن تتعدى ذلك على حسب مدة العقد وحسب الجائحة ومدتها ، وهناك </a:t>
            </a:r>
            <a:r>
              <a:rPr lang="ar-SA" dirty="0" err="1">
                <a:solidFill>
                  <a:schemeClr val="bg2"/>
                </a:solidFill>
              </a:rPr>
              <a:t>تاثير</a:t>
            </a:r>
            <a:r>
              <a:rPr lang="ar-SA" dirty="0">
                <a:solidFill>
                  <a:schemeClr val="bg2"/>
                </a:solidFill>
              </a:rPr>
              <a:t> فيما يخص قياس معدل الفائدة الإضافي  قد تظهر على المدى الطويل</a:t>
            </a:r>
          </a:p>
        </p:txBody>
      </p:sp>
      <p:cxnSp>
        <p:nvCxnSpPr>
          <p:cNvPr id="10" name="Straight Arrow Connector 9">
            <a:extLst>
              <a:ext uri="{FF2B5EF4-FFF2-40B4-BE49-F238E27FC236}">
                <a16:creationId xmlns:a16="http://schemas.microsoft.com/office/drawing/2014/main" id="{792248B8-9A67-4FEC-9E97-04B52EAD8803}"/>
              </a:ext>
            </a:extLst>
          </p:cNvPr>
          <p:cNvCxnSpPr/>
          <p:nvPr/>
        </p:nvCxnSpPr>
        <p:spPr>
          <a:xfrm>
            <a:off x="5860973" y="5078776"/>
            <a:ext cx="0" cy="407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F1CAB8-C1E7-4135-94D0-C4C098389392}"/>
              </a:ext>
            </a:extLst>
          </p:cNvPr>
          <p:cNvSpPr/>
          <p:nvPr/>
        </p:nvSpPr>
        <p:spPr>
          <a:xfrm>
            <a:off x="3062691" y="5237755"/>
            <a:ext cx="4899753" cy="1213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السؤال هل يعد ذلك تعديلا لتقييمنا السابق (يعدل اصل والتزام ) </a:t>
            </a:r>
            <a:r>
              <a:rPr lang="ar-SA" dirty="0" err="1"/>
              <a:t>ام</a:t>
            </a:r>
            <a:r>
              <a:rPr lang="ar-SA" dirty="0"/>
              <a:t> انه يعد بمثابة تغييرا في دفعات لا يمثل متطلب لإعادة تقييم العقد او حتى لا يعد تعديلا بمثابة عقد منفصل وفى هذه الحالة يمكن اعتباره كالدفعات المتغيرة تؤثر على الربح او الخسارة فقط </a:t>
            </a:r>
          </a:p>
        </p:txBody>
      </p:sp>
    </p:spTree>
    <p:extLst>
      <p:ext uri="{BB962C8B-B14F-4D97-AF65-F5344CB8AC3E}">
        <p14:creationId xmlns:p14="http://schemas.microsoft.com/office/powerpoint/2010/main" val="2463677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0E7A-7506-4874-890D-B00B7BED9E67}"/>
              </a:ext>
            </a:extLst>
          </p:cNvPr>
          <p:cNvSpPr>
            <a:spLocks noGrp="1"/>
          </p:cNvSpPr>
          <p:nvPr>
            <p:ph type="title"/>
          </p:nvPr>
        </p:nvSpPr>
        <p:spPr/>
        <p:txBody>
          <a:bodyPr/>
          <a:lstStyle/>
          <a:p>
            <a:pPr algn="r"/>
            <a:r>
              <a:rPr lang="ar-SA" dirty="0"/>
              <a:t>إعادة القياس او إعادة تقييم التزام عقد الإيجار </a:t>
            </a:r>
          </a:p>
        </p:txBody>
      </p:sp>
      <p:sp>
        <p:nvSpPr>
          <p:cNvPr id="3" name="Content Placeholder 2">
            <a:extLst>
              <a:ext uri="{FF2B5EF4-FFF2-40B4-BE49-F238E27FC236}">
                <a16:creationId xmlns:a16="http://schemas.microsoft.com/office/drawing/2014/main" id="{4D882AD0-D221-4956-9E2D-9C5C1898FC35}"/>
              </a:ext>
            </a:extLst>
          </p:cNvPr>
          <p:cNvSpPr>
            <a:spLocks noGrp="1"/>
          </p:cNvSpPr>
          <p:nvPr>
            <p:ph idx="1"/>
          </p:nvPr>
        </p:nvSpPr>
        <p:spPr/>
        <p:txBody>
          <a:bodyPr/>
          <a:lstStyle/>
          <a:p>
            <a:r>
              <a:rPr lang="ar-SA" dirty="0"/>
              <a:t>يجب على المستأجر تطبيق الفقرات 40 - 43 لإعادة قياس التزام عقد الإيجار ليظهر أثر التغيرات</a:t>
            </a:r>
          </a:p>
          <a:p>
            <a:pPr marL="0" indent="0">
              <a:buNone/>
            </a:pPr>
            <a:r>
              <a:rPr lang="ar-SA" dirty="0"/>
              <a:t>في دفعات الإيجار. ويجب على المستأجر إثبات مبلغ إعادة قياس التزام عقد الإيجار على أنه تعديل لأصل حق الاستخدام. ولكن إذا كان المبلغ الدفتري لأصل حق الاستخدام قد تم تخفيضه إلى الصفر وكان هناك تخفيض إضافي في قياس التزام عقد الإيجار، فيجب على المستأجر إثبات أي مبالغ متبقية من إعادة القياس في الربح أو الخسارة.</a:t>
            </a:r>
          </a:p>
        </p:txBody>
      </p:sp>
    </p:spTree>
    <p:extLst>
      <p:ext uri="{BB962C8B-B14F-4D97-AF65-F5344CB8AC3E}">
        <p14:creationId xmlns:p14="http://schemas.microsoft.com/office/powerpoint/2010/main" val="465790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9F27-22A5-4F05-9AFA-990543691D58}"/>
              </a:ext>
            </a:extLst>
          </p:cNvPr>
          <p:cNvSpPr>
            <a:spLocks noGrp="1"/>
          </p:cNvSpPr>
          <p:nvPr>
            <p:ph type="title"/>
          </p:nvPr>
        </p:nvSpPr>
        <p:spPr>
          <a:xfrm>
            <a:off x="1141414" y="100595"/>
            <a:ext cx="9905998" cy="670455"/>
          </a:xfrm>
        </p:spPr>
        <p:txBody>
          <a:bodyPr>
            <a:normAutofit fontScale="90000"/>
          </a:bodyPr>
          <a:lstStyle/>
          <a:p>
            <a:pPr algn="r"/>
            <a:r>
              <a:rPr lang="ar-SA" dirty="0">
                <a:solidFill>
                  <a:srgbClr val="002060"/>
                </a:solidFill>
              </a:rPr>
              <a:t>صعوبة الأحكام على آثار تخفيضات المؤجرين للمستأجرين بعقود الإيجار (معيار مصري 49 ) قبل تعديل مايو بالدولي . </a:t>
            </a:r>
          </a:p>
        </p:txBody>
      </p:sp>
      <p:sp>
        <p:nvSpPr>
          <p:cNvPr id="3" name="Content Placeholder 2">
            <a:extLst>
              <a:ext uri="{FF2B5EF4-FFF2-40B4-BE49-F238E27FC236}">
                <a16:creationId xmlns:a16="http://schemas.microsoft.com/office/drawing/2014/main" id="{8B683C48-6A58-4750-84EC-645115106BCD}"/>
              </a:ext>
            </a:extLst>
          </p:cNvPr>
          <p:cNvSpPr>
            <a:spLocks noGrp="1"/>
          </p:cNvSpPr>
          <p:nvPr>
            <p:ph idx="1"/>
          </p:nvPr>
        </p:nvSpPr>
        <p:spPr>
          <a:xfrm>
            <a:off x="1141413" y="771050"/>
            <a:ext cx="9905999" cy="6086949"/>
          </a:xfrm>
        </p:spPr>
        <p:txBody>
          <a:bodyPr/>
          <a:lstStyle/>
          <a:p>
            <a:pPr marL="0" indent="0">
              <a:buNone/>
            </a:pPr>
            <a:r>
              <a:rPr lang="ar-SA" dirty="0"/>
              <a:t>شكل توضيحي(2)</a:t>
            </a:r>
          </a:p>
        </p:txBody>
      </p:sp>
      <p:sp>
        <p:nvSpPr>
          <p:cNvPr id="4" name="Rectangle 3">
            <a:extLst>
              <a:ext uri="{FF2B5EF4-FFF2-40B4-BE49-F238E27FC236}">
                <a16:creationId xmlns:a16="http://schemas.microsoft.com/office/drawing/2014/main" id="{7B0E31E2-2185-459E-B496-ABF8A378ACEB}"/>
              </a:ext>
            </a:extLst>
          </p:cNvPr>
          <p:cNvSpPr/>
          <p:nvPr/>
        </p:nvSpPr>
        <p:spPr>
          <a:xfrm>
            <a:off x="2442258" y="925976"/>
            <a:ext cx="6794339" cy="16519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t" anchorCtr="0"/>
          <a:lstStyle/>
          <a:p>
            <a:pPr algn="ctr"/>
            <a:r>
              <a:rPr lang="ar-SA" dirty="0">
                <a:solidFill>
                  <a:schemeClr val="bg2"/>
                </a:solidFill>
              </a:rPr>
              <a:t>اصدر المجلس الدولي وثيقة عن آثار </a:t>
            </a:r>
            <a:r>
              <a:rPr lang="ar-SA" dirty="0" err="1">
                <a:solidFill>
                  <a:schemeClr val="bg2"/>
                </a:solidFill>
              </a:rPr>
              <a:t>كوفيد</a:t>
            </a:r>
            <a:r>
              <a:rPr lang="ar-SA" dirty="0">
                <a:solidFill>
                  <a:schemeClr val="bg2"/>
                </a:solidFill>
              </a:rPr>
              <a:t>  19  (لم يغير اى شيء فقط أوضح تسلسل عملية التقييم او التعديل) بالمعيار فيما يخص الخصومات او التأجيل الذى يمنحه المؤجر الى المستأجر </a:t>
            </a:r>
            <a:br>
              <a:rPr lang="ar-SA" dirty="0">
                <a:solidFill>
                  <a:schemeClr val="bg2"/>
                </a:solidFill>
              </a:rPr>
            </a:br>
            <a:r>
              <a:rPr lang="ar-SA" dirty="0" err="1">
                <a:solidFill>
                  <a:schemeClr val="bg2"/>
                </a:solidFill>
              </a:rPr>
              <a:t>اشارت</a:t>
            </a:r>
            <a:r>
              <a:rPr lang="ar-SA" dirty="0">
                <a:solidFill>
                  <a:schemeClr val="bg2"/>
                </a:solidFill>
              </a:rPr>
              <a:t> الوثيقة </a:t>
            </a:r>
            <a:r>
              <a:rPr lang="ar-SA" dirty="0" err="1">
                <a:solidFill>
                  <a:schemeClr val="bg2"/>
                </a:solidFill>
              </a:rPr>
              <a:t>ان</a:t>
            </a:r>
            <a:r>
              <a:rPr lang="ar-SA" dirty="0">
                <a:solidFill>
                  <a:schemeClr val="bg2"/>
                </a:solidFill>
              </a:rPr>
              <a:t> هناك فقرات تسمح بالتقييم  وكان التقييم بتعديل اصل حق الاستخدام والالتزام مطلوبا في حالتين </a:t>
            </a:r>
            <a:endParaRPr lang="en-US" dirty="0">
              <a:solidFill>
                <a:schemeClr val="bg2"/>
              </a:solidFill>
            </a:endParaRPr>
          </a:p>
          <a:p>
            <a:pPr algn="ctr"/>
            <a:endParaRPr lang="ar-SA" dirty="0">
              <a:solidFill>
                <a:schemeClr val="bg2"/>
              </a:solidFill>
            </a:endParaRPr>
          </a:p>
        </p:txBody>
      </p:sp>
      <p:cxnSp>
        <p:nvCxnSpPr>
          <p:cNvPr id="6" name="Connector: Elbow 5">
            <a:extLst>
              <a:ext uri="{FF2B5EF4-FFF2-40B4-BE49-F238E27FC236}">
                <a16:creationId xmlns:a16="http://schemas.microsoft.com/office/drawing/2014/main" id="{CFCA62BE-33C5-4F81-83E2-90EF22597D7B}"/>
              </a:ext>
            </a:extLst>
          </p:cNvPr>
          <p:cNvCxnSpPr>
            <a:cxnSpLocks/>
          </p:cNvCxnSpPr>
          <p:nvPr/>
        </p:nvCxnSpPr>
        <p:spPr>
          <a:xfrm>
            <a:off x="6196433" y="2594932"/>
            <a:ext cx="1729661" cy="39706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ctor: Elbow 7">
            <a:extLst>
              <a:ext uri="{FF2B5EF4-FFF2-40B4-BE49-F238E27FC236}">
                <a16:creationId xmlns:a16="http://schemas.microsoft.com/office/drawing/2014/main" id="{100A45EB-F031-4E88-809C-472CB23B0748}"/>
              </a:ext>
            </a:extLst>
          </p:cNvPr>
          <p:cNvCxnSpPr>
            <a:cxnSpLocks/>
          </p:cNvCxnSpPr>
          <p:nvPr/>
        </p:nvCxnSpPr>
        <p:spPr>
          <a:xfrm rot="10800000" flipV="1">
            <a:off x="3750200" y="2577948"/>
            <a:ext cx="1805401" cy="41404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9E8FCEC6-1559-4293-8A6F-D1BB489AA3D8}"/>
              </a:ext>
            </a:extLst>
          </p:cNvPr>
          <p:cNvSpPr/>
          <p:nvPr/>
        </p:nvSpPr>
        <p:spPr>
          <a:xfrm>
            <a:off x="7866043" y="2784971"/>
            <a:ext cx="2974555" cy="2051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إذا ترتب على التعديل تغيير مدة العقد او تغييرا في حق الشراء المستقبلي فيعاد الاحتساب بواسطة معدل الخصم المعاد احتسابه </a:t>
            </a:r>
          </a:p>
        </p:txBody>
      </p:sp>
      <p:sp>
        <p:nvSpPr>
          <p:cNvPr id="18" name="Rectangle: Rounded Corners 17">
            <a:extLst>
              <a:ext uri="{FF2B5EF4-FFF2-40B4-BE49-F238E27FC236}">
                <a16:creationId xmlns:a16="http://schemas.microsoft.com/office/drawing/2014/main" id="{00BB0083-E421-4239-8FD5-CBDB6B53CF1B}"/>
              </a:ext>
            </a:extLst>
          </p:cNvPr>
          <p:cNvSpPr/>
          <p:nvPr/>
        </p:nvSpPr>
        <p:spPr>
          <a:xfrm>
            <a:off x="879821" y="2732874"/>
            <a:ext cx="2864386" cy="2192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إذا ترتب على التعديل تغيير في ضمان القيمة المتبقية وتغير في دفعات الإيجار المستقبلية الناتجة عن مؤشر او تغير في دفعات الإيجار المبنية على مؤشر سوقي باستخدام معدل الخصم السابق ما لم يكن التغير ناتج عن تغير في معدلات الفائدة المتغيرة </a:t>
            </a:r>
          </a:p>
        </p:txBody>
      </p:sp>
      <p:cxnSp>
        <p:nvCxnSpPr>
          <p:cNvPr id="20" name="Straight Arrow Connector 19">
            <a:extLst>
              <a:ext uri="{FF2B5EF4-FFF2-40B4-BE49-F238E27FC236}">
                <a16:creationId xmlns:a16="http://schemas.microsoft.com/office/drawing/2014/main" id="{86F293A4-DC7B-422B-977A-178E943E45F4}"/>
              </a:ext>
            </a:extLst>
          </p:cNvPr>
          <p:cNvCxnSpPr>
            <a:cxnSpLocks/>
          </p:cNvCxnSpPr>
          <p:nvPr/>
        </p:nvCxnSpPr>
        <p:spPr>
          <a:xfrm>
            <a:off x="5972686" y="2571389"/>
            <a:ext cx="0" cy="532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0D818D8C-0003-4E98-8160-9C2E59933D92}"/>
              </a:ext>
            </a:extLst>
          </p:cNvPr>
          <p:cNvSpPr/>
          <p:nvPr/>
        </p:nvSpPr>
        <p:spPr>
          <a:xfrm>
            <a:off x="4652900" y="3142790"/>
            <a:ext cx="2688116" cy="13357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dirty="0"/>
              <a:t>نفترض لم يتعدل مدة او دفعة محتسبة بناء على مؤشر قيمة سوقيه لإعادة تقييم العقد نفسه والتعديل كان فقط لدفعات نقدية  </a:t>
            </a:r>
          </a:p>
        </p:txBody>
      </p:sp>
      <p:sp>
        <p:nvSpPr>
          <p:cNvPr id="24" name="Rectangle: Rounded Corners 23">
            <a:extLst>
              <a:ext uri="{FF2B5EF4-FFF2-40B4-BE49-F238E27FC236}">
                <a16:creationId xmlns:a16="http://schemas.microsoft.com/office/drawing/2014/main" id="{27A3D15E-86DB-4BF5-9D1B-465C87DD5A8C}"/>
              </a:ext>
            </a:extLst>
          </p:cNvPr>
          <p:cNvSpPr/>
          <p:nvPr/>
        </p:nvSpPr>
        <p:spPr>
          <a:xfrm>
            <a:off x="2442258" y="5009891"/>
            <a:ext cx="7944326" cy="1009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اذا تعدلت شروط معينة من العقد ، وكان التعديل في نطاق العقد مع تعديل متناسب للعوض بات عقدا منفصلا ، او اذا لم يكن  فقم بتخصيص العوض الجديد على المدة الجديدة وإعادة القياس او التقييم وعدل الأصل والالتزام واعترف </a:t>
            </a:r>
            <a:r>
              <a:rPr lang="ar-SA" dirty="0" err="1"/>
              <a:t>باى</a:t>
            </a:r>
            <a:r>
              <a:rPr lang="ar-SA" dirty="0"/>
              <a:t> إنهاء جزئي او كلى في الأرباح او الخسائر وقم بإجراء تعديلات في اصل حق الاستخدام فيما يخص باقي التعديلات الأخرى   </a:t>
            </a:r>
          </a:p>
        </p:txBody>
      </p:sp>
      <p:cxnSp>
        <p:nvCxnSpPr>
          <p:cNvPr id="26" name="Straight Arrow Connector 25">
            <a:extLst>
              <a:ext uri="{FF2B5EF4-FFF2-40B4-BE49-F238E27FC236}">
                <a16:creationId xmlns:a16="http://schemas.microsoft.com/office/drawing/2014/main" id="{833FD025-969D-472C-8FDA-18DDF94EE3E3}"/>
              </a:ext>
            </a:extLst>
          </p:cNvPr>
          <p:cNvCxnSpPr/>
          <p:nvPr/>
        </p:nvCxnSpPr>
        <p:spPr>
          <a:xfrm>
            <a:off x="5954546" y="4478584"/>
            <a:ext cx="0" cy="491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57BC3BD3-D3B7-4BAE-BB40-2AF57F087E98}"/>
              </a:ext>
            </a:extLst>
          </p:cNvPr>
          <p:cNvSpPr/>
          <p:nvPr/>
        </p:nvSpPr>
        <p:spPr>
          <a:xfrm>
            <a:off x="2453797" y="6086950"/>
            <a:ext cx="7581417" cy="717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نفترض التعديل لا يمثل إعادة للقياس او تعديلات بالعقد (اى لا ترقى لكونها تعديل بشكل غير منفصل او إعادة القياس فتعالج على الأرباح والخسائر (وكانه عالجها دفعات متغيرة بالربح او الخسارة)وفق فقرة 38  </a:t>
            </a:r>
          </a:p>
        </p:txBody>
      </p:sp>
      <p:cxnSp>
        <p:nvCxnSpPr>
          <p:cNvPr id="7" name="Straight Arrow Connector 6">
            <a:extLst>
              <a:ext uri="{FF2B5EF4-FFF2-40B4-BE49-F238E27FC236}">
                <a16:creationId xmlns:a16="http://schemas.microsoft.com/office/drawing/2014/main" id="{48CA1C91-2B34-4BD1-8140-FDE92AD0F095}"/>
              </a:ext>
            </a:extLst>
          </p:cNvPr>
          <p:cNvCxnSpPr/>
          <p:nvPr/>
        </p:nvCxnSpPr>
        <p:spPr>
          <a:xfrm flipH="1">
            <a:off x="7366075" y="3810687"/>
            <a:ext cx="481828"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9D894ECB-5A75-4CF4-A858-5BCB4A5939DC}"/>
              </a:ext>
            </a:extLst>
          </p:cNvPr>
          <p:cNvCxnSpPr/>
          <p:nvPr/>
        </p:nvCxnSpPr>
        <p:spPr>
          <a:xfrm>
            <a:off x="3744207" y="3810687"/>
            <a:ext cx="818557" cy="183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8F90FE89-E04F-4BF0-9300-80527FDF5EAB}"/>
              </a:ext>
            </a:extLst>
          </p:cNvPr>
          <p:cNvCxnSpPr/>
          <p:nvPr/>
        </p:nvCxnSpPr>
        <p:spPr>
          <a:xfrm flipH="1">
            <a:off x="5963616" y="5930141"/>
            <a:ext cx="18140" cy="25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4084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8D33-C7EF-4844-BBEF-9635E7288BAA}"/>
              </a:ext>
            </a:extLst>
          </p:cNvPr>
          <p:cNvSpPr>
            <a:spLocks noGrp="1"/>
          </p:cNvSpPr>
          <p:nvPr>
            <p:ph type="title"/>
          </p:nvPr>
        </p:nvSpPr>
        <p:spPr>
          <a:xfrm>
            <a:off x="254644" y="201829"/>
            <a:ext cx="11678856" cy="1478570"/>
          </a:xfrm>
        </p:spPr>
        <p:txBody>
          <a:bodyPr>
            <a:normAutofit/>
          </a:bodyPr>
          <a:lstStyle/>
          <a:p>
            <a:pPr algn="r"/>
            <a:r>
              <a:rPr lang="ar-SA" sz="3200" dirty="0">
                <a:solidFill>
                  <a:schemeClr val="bg2"/>
                </a:solidFill>
              </a:rPr>
              <a:t>اهم نقاط الوثيقة التي أصدرها المجلس ( لم </a:t>
            </a:r>
            <a:r>
              <a:rPr lang="ar-SA" sz="3200" dirty="0" err="1">
                <a:solidFill>
                  <a:schemeClr val="bg2"/>
                </a:solidFill>
              </a:rPr>
              <a:t>تاتى</a:t>
            </a:r>
            <a:r>
              <a:rPr lang="ar-SA" sz="3200" dirty="0">
                <a:solidFill>
                  <a:schemeClr val="bg2"/>
                </a:solidFill>
              </a:rPr>
              <a:t> بجديد التي أصدرها المجلس وازداد الموضوع تعقيدا )؟</a:t>
            </a:r>
          </a:p>
        </p:txBody>
      </p:sp>
      <p:sp>
        <p:nvSpPr>
          <p:cNvPr id="3" name="Content Placeholder 2">
            <a:extLst>
              <a:ext uri="{FF2B5EF4-FFF2-40B4-BE49-F238E27FC236}">
                <a16:creationId xmlns:a16="http://schemas.microsoft.com/office/drawing/2014/main" id="{3384CAD7-83D1-49FA-96B4-FA20DD334D67}"/>
              </a:ext>
            </a:extLst>
          </p:cNvPr>
          <p:cNvSpPr>
            <a:spLocks noGrp="1"/>
          </p:cNvSpPr>
          <p:nvPr>
            <p:ph idx="1"/>
          </p:nvPr>
        </p:nvSpPr>
        <p:spPr>
          <a:xfrm>
            <a:off x="1143001" y="1473980"/>
            <a:ext cx="9905999" cy="5384019"/>
          </a:xfrm>
          <a:pattFill prst="pct5">
            <a:fgClr>
              <a:schemeClr val="bg2"/>
            </a:fgClr>
            <a:bgClr>
              <a:schemeClr val="bg1"/>
            </a:bgClr>
          </a:pattFill>
        </p:spPr>
        <p:txBody>
          <a:bodyPr>
            <a:normAutofit/>
          </a:bodyPr>
          <a:lstStyle/>
          <a:p>
            <a:r>
              <a:rPr lang="ar-SA" dirty="0"/>
              <a:t>عند تقييم ما إذا كان هناك تغيير في نطاق عقد الإيجار ، تنظر المنشأة ما إذا كان هناك تغيير في حق الاستخدام ينقل إلى المستأجر من قبل المؤجر - أمثلة على تغيير في نطاق عقد الإيجار تشمل إضافة أو إنهاء العقد الحق في استخدام واحد أو أكثر من الأصول الأساسية ، أو تمديد أو تقصير عقد الإيجار التعاقدي  ( </a:t>
            </a:r>
            <a:r>
              <a:rPr lang="ar-SA" dirty="0" err="1">
                <a:solidFill>
                  <a:schemeClr val="accent3"/>
                </a:solidFill>
              </a:rPr>
              <a:t>مينفعش</a:t>
            </a:r>
            <a:r>
              <a:rPr lang="ar-SA" dirty="0">
                <a:solidFill>
                  <a:schemeClr val="accent3"/>
                </a:solidFill>
              </a:rPr>
              <a:t> مع اغلب </a:t>
            </a:r>
            <a:r>
              <a:rPr lang="ar-SA" dirty="0" err="1">
                <a:solidFill>
                  <a:schemeClr val="accent3"/>
                </a:solidFill>
              </a:rPr>
              <a:t>الاثار</a:t>
            </a:r>
            <a:r>
              <a:rPr lang="ar-SA" dirty="0">
                <a:solidFill>
                  <a:schemeClr val="accent3"/>
                </a:solidFill>
              </a:rPr>
              <a:t>  </a:t>
            </a:r>
            <a:r>
              <a:rPr lang="ar-SA" dirty="0"/>
              <a:t>)</a:t>
            </a:r>
          </a:p>
          <a:p>
            <a:r>
              <a:rPr lang="ar-SA" b="1" dirty="0"/>
              <a:t>لا يعتبر الإيجار أو تخفيض الإيجار وحده تغييرًا في نطاق عقد الإيجار</a:t>
            </a:r>
            <a:r>
              <a:rPr lang="ar-SA" dirty="0"/>
              <a:t>. </a:t>
            </a:r>
            <a:r>
              <a:rPr lang="ar-SA" dirty="0">
                <a:solidFill>
                  <a:schemeClr val="accent3"/>
                </a:solidFill>
              </a:rPr>
              <a:t>وتلك تتفق مع اغلب الآثار</a:t>
            </a:r>
          </a:p>
          <a:p>
            <a:r>
              <a:rPr lang="ar-SA" dirty="0"/>
              <a:t>في تقييم ما إذا كان هناك تغيير في النظر في عقد الإيجار ، يؤخذ في الاعتبار التأثير العام لأي تغيير في مدفوعات الإيجار. على سبيل المثال ، إذا كان المستأجر ا تسدد مدفوعات الإيجار لمدة ثلاثة أشهر ، مدفوعات الإيجار لفترات بعد ذلك يمكن زيادتها بشكل متناسب بطريقة تعني أن عقد الإيجار دون تغيير </a:t>
            </a:r>
            <a:r>
              <a:rPr lang="ar-SA" dirty="0">
                <a:solidFill>
                  <a:schemeClr val="accent3"/>
                </a:solidFill>
              </a:rPr>
              <a:t>( حصل فعلا في بعض تخفيضات المؤجرين عملية تأجيل)</a:t>
            </a:r>
          </a:p>
          <a:p>
            <a:r>
              <a:rPr lang="ar-SA" dirty="0"/>
              <a:t>بخلاف كل ما سبق يتم المعالجة على الربح او الخسارة ويتم معالجة انتهاء الالتزام كما لو انه </a:t>
            </a:r>
            <a:r>
              <a:rPr lang="ar-SA" dirty="0" err="1"/>
              <a:t>انهاء</a:t>
            </a:r>
            <a:r>
              <a:rPr lang="ar-SA" dirty="0"/>
              <a:t> لالتزام </a:t>
            </a:r>
            <a:r>
              <a:rPr lang="ar-SA" dirty="0" err="1"/>
              <a:t>مالى</a:t>
            </a:r>
            <a:r>
              <a:rPr lang="ar-SA" dirty="0"/>
              <a:t> وفقا لمعيار تقرير دولي 9 </a:t>
            </a:r>
          </a:p>
        </p:txBody>
      </p:sp>
    </p:spTree>
    <p:extLst>
      <p:ext uri="{BB962C8B-B14F-4D97-AF65-F5344CB8AC3E}">
        <p14:creationId xmlns:p14="http://schemas.microsoft.com/office/powerpoint/2010/main" val="2486854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EA6-98CF-43F5-B1DC-39D2F4611A9C}"/>
              </a:ext>
            </a:extLst>
          </p:cNvPr>
          <p:cNvSpPr>
            <a:spLocks noGrp="1"/>
          </p:cNvSpPr>
          <p:nvPr>
            <p:ph type="title"/>
          </p:nvPr>
        </p:nvSpPr>
        <p:spPr>
          <a:xfrm>
            <a:off x="879676" y="0"/>
            <a:ext cx="10260332" cy="1478570"/>
          </a:xfrm>
        </p:spPr>
        <p:txBody>
          <a:bodyPr/>
          <a:lstStyle/>
          <a:p>
            <a:pPr algn="r"/>
            <a:r>
              <a:rPr lang="ar-SA" sz="3200" dirty="0">
                <a:solidFill>
                  <a:srgbClr val="0070C0"/>
                </a:solidFill>
              </a:rPr>
              <a:t>تعديل معيار تقرير دولي 16 (مايو 2020 ) لاستيعاب </a:t>
            </a:r>
            <a:r>
              <a:rPr lang="ar-SA" sz="3200" dirty="0" err="1">
                <a:solidFill>
                  <a:srgbClr val="0070C0"/>
                </a:solidFill>
              </a:rPr>
              <a:t>اثار</a:t>
            </a:r>
            <a:r>
              <a:rPr lang="ar-SA" sz="3200" dirty="0">
                <a:solidFill>
                  <a:srgbClr val="0070C0"/>
                </a:solidFill>
              </a:rPr>
              <a:t> تخفيضات المؤجرين للمستأجرين بسبب جائحة </a:t>
            </a:r>
            <a:r>
              <a:rPr lang="ar-SA" sz="3200" dirty="0" err="1">
                <a:solidFill>
                  <a:srgbClr val="0070C0"/>
                </a:solidFill>
              </a:rPr>
              <a:t>كوفيد</a:t>
            </a:r>
            <a:r>
              <a:rPr lang="ar-SA" sz="3200" dirty="0">
                <a:solidFill>
                  <a:srgbClr val="0070C0"/>
                </a:solidFill>
              </a:rPr>
              <a:t> 19</a:t>
            </a:r>
            <a:r>
              <a:rPr lang="ar-SA" dirty="0"/>
              <a:t> </a:t>
            </a:r>
          </a:p>
        </p:txBody>
      </p:sp>
      <p:sp>
        <p:nvSpPr>
          <p:cNvPr id="3" name="Content Placeholder 2">
            <a:extLst>
              <a:ext uri="{FF2B5EF4-FFF2-40B4-BE49-F238E27FC236}">
                <a16:creationId xmlns:a16="http://schemas.microsoft.com/office/drawing/2014/main" id="{02CFEB6B-F614-45AE-8453-219889501112}"/>
              </a:ext>
            </a:extLst>
          </p:cNvPr>
          <p:cNvSpPr>
            <a:spLocks noGrp="1"/>
          </p:cNvSpPr>
          <p:nvPr>
            <p:ph idx="1"/>
          </p:nvPr>
        </p:nvSpPr>
        <p:spPr>
          <a:xfrm>
            <a:off x="1141412" y="1478570"/>
            <a:ext cx="9905999" cy="4312631"/>
          </a:xfrm>
          <a:pattFill prst="pct5">
            <a:fgClr>
              <a:schemeClr val="bg2"/>
            </a:fgClr>
            <a:bgClr>
              <a:schemeClr val="bg1"/>
            </a:bgClr>
          </a:pattFill>
        </p:spPr>
        <p:txBody>
          <a:bodyPr>
            <a:normAutofit lnSpcReduction="10000"/>
          </a:bodyPr>
          <a:lstStyle/>
          <a:p>
            <a:r>
              <a:rPr lang="ar-SA" dirty="0">
                <a:solidFill>
                  <a:srgbClr val="FFFF00"/>
                </a:solidFill>
              </a:rPr>
              <a:t>أخيرا في شهر مايو تم تعديل المعيار بإضافة وسيلة عملية بالاعتراف بتلك التعديلات المرتبطة </a:t>
            </a:r>
            <a:r>
              <a:rPr lang="ar-SA" dirty="0" err="1">
                <a:solidFill>
                  <a:srgbClr val="FFFF00"/>
                </a:solidFill>
              </a:rPr>
              <a:t>باثار</a:t>
            </a:r>
            <a:r>
              <a:rPr lang="ar-SA" dirty="0">
                <a:solidFill>
                  <a:srgbClr val="FFFF00"/>
                </a:solidFill>
              </a:rPr>
              <a:t> الجائحة ضمن الربح او الخسارة  </a:t>
            </a:r>
            <a:r>
              <a:rPr lang="ar-SA" dirty="0"/>
              <a:t>بسبب  صعوبة الأحكام والتكلفة والجهد الكبير الذي اثبت بالوثيقة السابقة </a:t>
            </a:r>
            <a:r>
              <a:rPr lang="ar-SA" dirty="0" err="1"/>
              <a:t>ان</a:t>
            </a:r>
            <a:r>
              <a:rPr lang="ar-SA" dirty="0"/>
              <a:t> على المستأجر القيام بالعديد من الأحكام للوصول أن التعديل إما هو تعديل بعقد منفصل او يتطلب إعادة قياس او انه مجرد تعديل مؤقت للظروف لا يؤثر في شروط العقد وبالتالي يعالج على انه دفعات </a:t>
            </a:r>
            <a:r>
              <a:rPr lang="ar-SA" dirty="0" err="1"/>
              <a:t>ايجار</a:t>
            </a:r>
            <a:r>
              <a:rPr lang="ar-SA" dirty="0"/>
              <a:t> متغيرة  و بإلغاء الاعتراف بالالتزام الذي تم الإعفاء منه بالربح او الخسارة وذلك دون </a:t>
            </a:r>
            <a:r>
              <a:rPr lang="ar-SA" dirty="0" err="1"/>
              <a:t>ان</a:t>
            </a:r>
            <a:r>
              <a:rPr lang="ar-SA" dirty="0"/>
              <a:t> يؤثر بإعادة الاحتساب للأصل والالتزام كما لوكان تعديل بالعقد</a:t>
            </a:r>
          </a:p>
          <a:p>
            <a:r>
              <a:rPr lang="ar-SA" dirty="0"/>
              <a:t>المشكلة كانت في المدة حتى آخر 2020 وتم مد اجل هذا التعديل على فقرات 45 و46 بحيث كوسيلة عملية يجوز اعتبار تلك التعديلات على الربح او الخسارة ولكن فقط فيما يخص تعديلات ناشئة عن </a:t>
            </a:r>
            <a:r>
              <a:rPr lang="ar-SA" dirty="0" err="1"/>
              <a:t>كوفيد</a:t>
            </a:r>
            <a:r>
              <a:rPr lang="ar-SA" dirty="0"/>
              <a:t> ودون أن يمتد ذلك لباقي التعديلات ( يمكن مراجعة التعديل على صفحة المجلس الدولي والجاري اعتماده بباقي الدول المطبقة للمعايير الدولية )</a:t>
            </a:r>
          </a:p>
        </p:txBody>
      </p:sp>
    </p:spTree>
    <p:extLst>
      <p:ext uri="{BB962C8B-B14F-4D97-AF65-F5344CB8AC3E}">
        <p14:creationId xmlns:p14="http://schemas.microsoft.com/office/powerpoint/2010/main" val="1157284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2D5F-B17B-49E8-96A2-2F18D6EF50AB}"/>
              </a:ext>
            </a:extLst>
          </p:cNvPr>
          <p:cNvSpPr>
            <a:spLocks noGrp="1"/>
          </p:cNvSpPr>
          <p:nvPr>
            <p:ph type="title"/>
          </p:nvPr>
        </p:nvSpPr>
        <p:spPr>
          <a:xfrm>
            <a:off x="1833588" y="-170146"/>
            <a:ext cx="9905998" cy="1478570"/>
          </a:xfrm>
        </p:spPr>
        <p:txBody>
          <a:bodyPr/>
          <a:lstStyle/>
          <a:p>
            <a:pPr algn="r"/>
            <a:r>
              <a:rPr lang="ar-SA" dirty="0"/>
              <a:t>اطار الاخلاقيات المهنية:</a:t>
            </a:r>
          </a:p>
        </p:txBody>
      </p:sp>
      <p:sp>
        <p:nvSpPr>
          <p:cNvPr id="3" name="Content Placeholder 2">
            <a:extLst>
              <a:ext uri="{FF2B5EF4-FFF2-40B4-BE49-F238E27FC236}">
                <a16:creationId xmlns:a16="http://schemas.microsoft.com/office/drawing/2014/main" id="{8287E32B-0F0B-4245-B81B-3B6A6D029F56}"/>
              </a:ext>
            </a:extLst>
          </p:cNvPr>
          <p:cNvSpPr>
            <a:spLocks noGrp="1"/>
          </p:cNvSpPr>
          <p:nvPr>
            <p:ph idx="1"/>
          </p:nvPr>
        </p:nvSpPr>
        <p:spPr/>
        <p:txBody>
          <a:bodyPr/>
          <a:lstStyle/>
          <a:p>
            <a:pPr marL="0" indent="0">
              <a:buNone/>
            </a:pPr>
            <a:r>
              <a:rPr lang="ar-SA" dirty="0"/>
              <a:t>رسم توضيحي</a:t>
            </a:r>
          </a:p>
        </p:txBody>
      </p:sp>
      <p:sp>
        <p:nvSpPr>
          <p:cNvPr id="4" name="Oval 3">
            <a:extLst>
              <a:ext uri="{FF2B5EF4-FFF2-40B4-BE49-F238E27FC236}">
                <a16:creationId xmlns:a16="http://schemas.microsoft.com/office/drawing/2014/main" id="{DFED7757-C41E-439D-B595-7459B76BC90C}"/>
              </a:ext>
            </a:extLst>
          </p:cNvPr>
          <p:cNvSpPr/>
          <p:nvPr/>
        </p:nvSpPr>
        <p:spPr>
          <a:xfrm>
            <a:off x="4404306" y="1449037"/>
            <a:ext cx="2616160" cy="1600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t>النزاهة: أن يتحلى المحاسب بالأمانة والصدق في جميع العلاقات</a:t>
            </a:r>
          </a:p>
          <a:p>
            <a:pPr algn="ctr"/>
            <a:r>
              <a:rPr lang="ar-SA" dirty="0"/>
              <a:t>المهنية والعملية</a:t>
            </a:r>
          </a:p>
        </p:txBody>
      </p:sp>
      <p:sp>
        <p:nvSpPr>
          <p:cNvPr id="5" name="Oval 4">
            <a:extLst>
              <a:ext uri="{FF2B5EF4-FFF2-40B4-BE49-F238E27FC236}">
                <a16:creationId xmlns:a16="http://schemas.microsoft.com/office/drawing/2014/main" id="{BAA05425-FC32-4A58-B11F-A01BE8DBD286}"/>
              </a:ext>
            </a:extLst>
          </p:cNvPr>
          <p:cNvSpPr/>
          <p:nvPr/>
        </p:nvSpPr>
        <p:spPr>
          <a:xfrm>
            <a:off x="962968" y="2699169"/>
            <a:ext cx="3217367" cy="25114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t>الموضوعية: يجب على المحاسب المهني بأن لا يسمح للتحيز</a:t>
            </a:r>
          </a:p>
          <a:p>
            <a:pPr algn="ctr"/>
            <a:r>
              <a:rPr lang="ar-SA" dirty="0"/>
              <a:t>أو تضارب المصالح أو تأثيرات الآخرين بأن تطغى على أحكامه</a:t>
            </a:r>
          </a:p>
          <a:p>
            <a:pPr algn="ctr"/>
            <a:r>
              <a:rPr lang="ar-SA" dirty="0"/>
              <a:t>المهنية أو التجارية .</a:t>
            </a:r>
          </a:p>
        </p:txBody>
      </p:sp>
      <p:sp>
        <p:nvSpPr>
          <p:cNvPr id="6" name="Oval 5">
            <a:extLst>
              <a:ext uri="{FF2B5EF4-FFF2-40B4-BE49-F238E27FC236}">
                <a16:creationId xmlns:a16="http://schemas.microsoft.com/office/drawing/2014/main" id="{BBD6FDA9-C37E-402D-8C33-83AED324737C}"/>
              </a:ext>
            </a:extLst>
          </p:cNvPr>
          <p:cNvSpPr/>
          <p:nvPr/>
        </p:nvSpPr>
        <p:spPr>
          <a:xfrm>
            <a:off x="7065994" y="2699169"/>
            <a:ext cx="3925158" cy="37752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t>الكفاءة المهنية والعناية اللازمة وذلك لتحقيق ما يلي:</a:t>
            </a:r>
          </a:p>
          <a:p>
            <a:pPr algn="ctr"/>
            <a:r>
              <a:rPr lang="ar-SA" dirty="0"/>
              <a:t>1 . اكتساب المعرفة والمهارة المهنية والحفاظ عليهما بما يحقق</a:t>
            </a:r>
          </a:p>
          <a:p>
            <a:pPr algn="ctr"/>
            <a:r>
              <a:rPr lang="ar-SA" dirty="0"/>
              <a:t>ويضمن حصول العميل أو المنشأة المُوَظِّفَة على خدمات مهنية مناسبة بموجب المعايير الفنية والمهنية الراهنة والتشريعات ذات</a:t>
            </a:r>
          </a:p>
          <a:p>
            <a:pPr algn="ctr"/>
            <a:r>
              <a:rPr lang="ar-SA" dirty="0"/>
              <a:t>العلاقة.</a:t>
            </a:r>
          </a:p>
          <a:p>
            <a:pPr algn="ctr"/>
            <a:r>
              <a:rPr lang="ar-SA" dirty="0"/>
              <a:t>2 . التصرف بعناية وفق المعايير الفنية والمهنية ذات العلاقة.</a:t>
            </a:r>
          </a:p>
        </p:txBody>
      </p:sp>
      <p:sp>
        <p:nvSpPr>
          <p:cNvPr id="7" name="Oval 6">
            <a:extLst>
              <a:ext uri="{FF2B5EF4-FFF2-40B4-BE49-F238E27FC236}">
                <a16:creationId xmlns:a16="http://schemas.microsoft.com/office/drawing/2014/main" id="{5536536B-29BB-4C0D-A989-544F221EA435}"/>
              </a:ext>
            </a:extLst>
          </p:cNvPr>
          <p:cNvSpPr/>
          <p:nvPr/>
        </p:nvSpPr>
        <p:spPr>
          <a:xfrm>
            <a:off x="4170427" y="4700449"/>
            <a:ext cx="2616160" cy="16008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a:t>السرية: احترام سرية البيانات المكتسبة نتيجة العلاقات المهنية</a:t>
            </a:r>
          </a:p>
          <a:p>
            <a:pPr algn="ctr"/>
            <a:r>
              <a:rPr lang="ar-SA"/>
              <a:t>والعملية</a:t>
            </a:r>
            <a:endParaRPr lang="ar-SA" dirty="0"/>
          </a:p>
        </p:txBody>
      </p:sp>
      <p:sp>
        <p:nvSpPr>
          <p:cNvPr id="8" name="Speech Bubble: Oval 7">
            <a:extLst>
              <a:ext uri="{FF2B5EF4-FFF2-40B4-BE49-F238E27FC236}">
                <a16:creationId xmlns:a16="http://schemas.microsoft.com/office/drawing/2014/main" id="{B09DA965-C88B-4E97-9461-8A2ECF7284C9}"/>
              </a:ext>
            </a:extLst>
          </p:cNvPr>
          <p:cNvSpPr/>
          <p:nvPr/>
        </p:nvSpPr>
        <p:spPr>
          <a:xfrm>
            <a:off x="7198910" y="1461269"/>
            <a:ext cx="3171038" cy="977405"/>
          </a:xfrm>
          <a:prstGeom prst="wedgeEllipseCallout">
            <a:avLst>
              <a:gd name="adj1" fmla="val -42791"/>
              <a:gd name="adj2" fmla="val 12522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2- الاطار الفكري : </a:t>
            </a:r>
            <a:r>
              <a:rPr lang="ar-SA" dirty="0">
                <a:solidFill>
                  <a:schemeClr val="bg2"/>
                </a:solidFill>
              </a:rPr>
              <a:t>هو ما يوضح منهجية استخدام تلك القواعد </a:t>
            </a:r>
          </a:p>
        </p:txBody>
      </p:sp>
    </p:spTree>
    <p:extLst>
      <p:ext uri="{BB962C8B-B14F-4D97-AF65-F5344CB8AC3E}">
        <p14:creationId xmlns:p14="http://schemas.microsoft.com/office/powerpoint/2010/main" val="376020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063-9C32-4E81-A1BD-9EA4B7B5D167}"/>
              </a:ext>
            </a:extLst>
          </p:cNvPr>
          <p:cNvSpPr>
            <a:spLocks noGrp="1"/>
          </p:cNvSpPr>
          <p:nvPr>
            <p:ph type="title"/>
          </p:nvPr>
        </p:nvSpPr>
        <p:spPr/>
        <p:txBody>
          <a:bodyPr/>
          <a:lstStyle/>
          <a:p>
            <a:pPr algn="r"/>
            <a:r>
              <a:rPr lang="ar-SA" dirty="0">
                <a:solidFill>
                  <a:schemeClr val="bg2"/>
                </a:solidFill>
              </a:rPr>
              <a:t>كيفية التعامل مع قواعد ومبادئ أخلاقيات المهنة </a:t>
            </a:r>
          </a:p>
        </p:txBody>
      </p:sp>
      <p:sp>
        <p:nvSpPr>
          <p:cNvPr id="3" name="Content Placeholder 2">
            <a:extLst>
              <a:ext uri="{FF2B5EF4-FFF2-40B4-BE49-F238E27FC236}">
                <a16:creationId xmlns:a16="http://schemas.microsoft.com/office/drawing/2014/main" id="{AA0F531A-54E6-47DD-94D4-6841540981DB}"/>
              </a:ext>
            </a:extLst>
          </p:cNvPr>
          <p:cNvSpPr>
            <a:spLocks noGrp="1"/>
          </p:cNvSpPr>
          <p:nvPr>
            <p:ph idx="1"/>
          </p:nvPr>
        </p:nvSpPr>
        <p:spPr/>
        <p:txBody>
          <a:bodyPr/>
          <a:lstStyle/>
          <a:p>
            <a:r>
              <a:rPr lang="ar-SA" dirty="0"/>
              <a:t>تضع المبادئ الأساسية للآداب السلوك الاعتيادي المتوقع من المحاسب المهني. و يضع الإطار الفكري المنهجية التي يجب على المحاسب اتباعها وتطبيقها التزامًا بتلك المبادئ الأساسية</a:t>
            </a:r>
          </a:p>
          <a:p>
            <a:r>
              <a:rPr lang="ar-SA" dirty="0"/>
              <a:t>قد يواجه المحاسب المهني ظروفاً يتعارض فيها الالتزام بأحد المبادئ الأساسية مع مبدأ أو أكثر من نفس المبادئ وعندئذ عليه الحصول على استشارة من الجهة التنظيمية ، الجهة المنوط بها تنظيم المهنة ، المستشار القانوني ، جهات الحوكمة وعليه بعد ذلك توثيق تلك الاستشارة ومصوغات القرار الذي توصل </a:t>
            </a:r>
            <a:r>
              <a:rPr lang="ar-SA" dirty="0" err="1"/>
              <a:t>اليه</a:t>
            </a:r>
            <a:r>
              <a:rPr lang="ar-SA" dirty="0"/>
              <a:t> وفى كل الأحوال يتطلب ذلك قدر من الأحكام المهنية</a:t>
            </a:r>
            <a:r>
              <a:rPr lang="ar-SA" dirty="0">
                <a:solidFill>
                  <a:schemeClr val="bg2"/>
                </a:solidFill>
              </a:rPr>
              <a:t>( الضمير ) </a:t>
            </a:r>
          </a:p>
        </p:txBody>
      </p:sp>
    </p:spTree>
    <p:extLst>
      <p:ext uri="{BB962C8B-B14F-4D97-AF65-F5344CB8AC3E}">
        <p14:creationId xmlns:p14="http://schemas.microsoft.com/office/powerpoint/2010/main" val="4194831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9957-BBA4-4EB5-8AA3-6CBEC59BAC31}"/>
              </a:ext>
            </a:extLst>
          </p:cNvPr>
          <p:cNvSpPr>
            <a:spLocks noGrp="1"/>
          </p:cNvSpPr>
          <p:nvPr>
            <p:ph type="title"/>
          </p:nvPr>
        </p:nvSpPr>
        <p:spPr/>
        <p:txBody>
          <a:bodyPr/>
          <a:lstStyle/>
          <a:p>
            <a:pPr algn="r"/>
            <a:r>
              <a:rPr lang="ar-SA" dirty="0">
                <a:solidFill>
                  <a:schemeClr val="bg2"/>
                </a:solidFill>
                <a:highlight>
                  <a:srgbClr val="FFFF00"/>
                </a:highlight>
              </a:rPr>
              <a:t>النزاهة </a:t>
            </a:r>
          </a:p>
        </p:txBody>
      </p:sp>
      <p:sp>
        <p:nvSpPr>
          <p:cNvPr id="3" name="Content Placeholder 2">
            <a:extLst>
              <a:ext uri="{FF2B5EF4-FFF2-40B4-BE49-F238E27FC236}">
                <a16:creationId xmlns:a16="http://schemas.microsoft.com/office/drawing/2014/main" id="{9110518C-55C3-4DDE-8B9D-3954A500D0A0}"/>
              </a:ext>
            </a:extLst>
          </p:cNvPr>
          <p:cNvSpPr>
            <a:spLocks noGrp="1"/>
          </p:cNvSpPr>
          <p:nvPr>
            <p:ph idx="1"/>
          </p:nvPr>
        </p:nvSpPr>
        <p:spPr>
          <a:xfrm>
            <a:off x="1141412" y="2249486"/>
            <a:ext cx="9905999" cy="4075113"/>
          </a:xfrm>
        </p:spPr>
        <p:txBody>
          <a:bodyPr/>
          <a:lstStyle/>
          <a:p>
            <a:r>
              <a:rPr lang="ar-SA" dirty="0">
                <a:solidFill>
                  <a:schemeClr val="bg2"/>
                </a:solidFill>
              </a:rPr>
              <a:t>النزاهة تعني التعامل العادل والأمين </a:t>
            </a:r>
          </a:p>
          <a:p>
            <a:r>
              <a:rPr lang="ar-SA" dirty="0"/>
              <a:t>يجب ألا يتعامل المحاسب المهني مع أي تقارير أو إقرارات أو اتصالات أو غير ذلك من البيانات التي يعتقد المحاسب المهني أن من شأنها:</a:t>
            </a:r>
          </a:p>
          <a:p>
            <a:r>
              <a:rPr lang="ar-SA" dirty="0"/>
              <a:t>(أ) الاحتواء على قوائم مالية محرفة جوهرياً أو مضللة؛</a:t>
            </a:r>
          </a:p>
          <a:p>
            <a:r>
              <a:rPr lang="ar-SA" dirty="0"/>
              <a:t>(ب) الاحتواء على قوائم أو بيانات أعدت </a:t>
            </a:r>
            <a:r>
              <a:rPr lang="ar-SA" dirty="0">
                <a:solidFill>
                  <a:schemeClr val="bg2"/>
                </a:solidFill>
              </a:rPr>
              <a:t>بإهمال ودون عناية؛</a:t>
            </a:r>
          </a:p>
          <a:p>
            <a:r>
              <a:rPr lang="ar-SA" dirty="0"/>
              <a:t>(ج) حذف أو إخفاء بيانات مطلوبة </a:t>
            </a:r>
            <a:r>
              <a:rPr lang="ar-SA" dirty="0">
                <a:solidFill>
                  <a:schemeClr val="bg2"/>
                </a:solidFill>
              </a:rPr>
              <a:t>يتسبب حذفها أو إخفاؤها إلى تضليل</a:t>
            </a:r>
            <a:r>
              <a:rPr lang="ar-SA" dirty="0"/>
              <a:t>.</a:t>
            </a:r>
          </a:p>
        </p:txBody>
      </p:sp>
    </p:spTree>
    <p:extLst>
      <p:ext uri="{BB962C8B-B14F-4D97-AF65-F5344CB8AC3E}">
        <p14:creationId xmlns:p14="http://schemas.microsoft.com/office/powerpoint/2010/main" val="19850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0434-C92D-41A8-A59C-A36267B7EF26}"/>
              </a:ext>
            </a:extLst>
          </p:cNvPr>
          <p:cNvSpPr>
            <a:spLocks noGrp="1"/>
          </p:cNvSpPr>
          <p:nvPr>
            <p:ph type="title"/>
          </p:nvPr>
        </p:nvSpPr>
        <p:spPr/>
        <p:txBody>
          <a:bodyPr>
            <a:normAutofit/>
          </a:bodyPr>
          <a:lstStyle/>
          <a:p>
            <a:pPr algn="r"/>
            <a:r>
              <a:rPr lang="ar-SA" sz="3200" dirty="0">
                <a:solidFill>
                  <a:schemeClr val="bg2"/>
                </a:solidFill>
              </a:rPr>
              <a:t>لا تعديل على المعايير حتى الآن لكن هناك تأكيد على جوانب مهمة </a:t>
            </a:r>
          </a:p>
        </p:txBody>
      </p:sp>
      <p:sp>
        <p:nvSpPr>
          <p:cNvPr id="3" name="Content Placeholder 2">
            <a:extLst>
              <a:ext uri="{FF2B5EF4-FFF2-40B4-BE49-F238E27FC236}">
                <a16:creationId xmlns:a16="http://schemas.microsoft.com/office/drawing/2014/main" id="{2F4008F6-0805-4859-921F-B8253B61053E}"/>
              </a:ext>
            </a:extLst>
          </p:cNvPr>
          <p:cNvSpPr>
            <a:spLocks noGrp="1"/>
          </p:cNvSpPr>
          <p:nvPr>
            <p:ph idx="1"/>
          </p:nvPr>
        </p:nvSpPr>
        <p:spPr>
          <a:xfrm>
            <a:off x="1141412" y="2249487"/>
            <a:ext cx="9905999" cy="3781858"/>
          </a:xfrm>
          <a:pattFill prst="pct5">
            <a:fgClr>
              <a:schemeClr val="bg2"/>
            </a:fgClr>
            <a:bgClr>
              <a:schemeClr val="bg1"/>
            </a:bgClr>
          </a:pattFill>
        </p:spPr>
        <p:txBody>
          <a:bodyPr>
            <a:normAutofit fontScale="92500" lnSpcReduction="10000"/>
          </a:bodyPr>
          <a:lstStyle/>
          <a:p>
            <a:r>
              <a:rPr lang="ar-SA" dirty="0"/>
              <a:t>معيار الأدوات المالية معيار محاسبة مصري 47  أوجد لنا في المؤسسات المالية مثل البنوك معضلة من التقدير للمخصصات الخاصة بخسائر </a:t>
            </a:r>
            <a:r>
              <a:rPr lang="ar-SA" dirty="0" err="1"/>
              <a:t>الإئتمان</a:t>
            </a:r>
            <a:r>
              <a:rPr lang="ar-SA" dirty="0"/>
              <a:t> المتوقعة وبالتالي هناك مازالت مخاوف شديدة في ظل الفترات القادمة من تغيير تصنيف بعض الديون بالمخصص في ضوء التعثر بالسداد والتغيرات بالاقتصاد الكلي وتغيرات بعض محافظ مرتبطة بتصنيفات أنشطة معينة والقيمة العادلة للرهن ، بما قد يؤدي الى مزيد من الحرص عند دراسة المخصص وسيتم شرح الآثار التي تخص ذلك في الجزء الخاص باثر هذا المعيار  (آثار الجائحة قد تكون في التعثر في السداد وسيناريوهات احتساب مخصص خسائر الائتمان المتوقعة   )</a:t>
            </a:r>
          </a:p>
          <a:p>
            <a:r>
              <a:rPr lang="ar-SA" dirty="0"/>
              <a:t>ومعيار الإيرادات من العقود من العملاء معيار 48  و هو معيار يضع خمس خطوات لإثبات الإيراد وسيتم شرح اى آثار تخصه (احتمالية وجود تغير بالسياسات البيعية  تتطلب أخذها في الحسبان قد تؤثر على احتساب العوض المتغير او المقابل المتغير )</a:t>
            </a:r>
          </a:p>
          <a:p>
            <a:endParaRPr lang="ar-SA" dirty="0"/>
          </a:p>
        </p:txBody>
      </p:sp>
    </p:spTree>
    <p:extLst>
      <p:ext uri="{BB962C8B-B14F-4D97-AF65-F5344CB8AC3E}">
        <p14:creationId xmlns:p14="http://schemas.microsoft.com/office/powerpoint/2010/main" val="1836987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B874-B766-420E-A730-DC0422D8F99F}"/>
              </a:ext>
            </a:extLst>
          </p:cNvPr>
          <p:cNvSpPr>
            <a:spLocks noGrp="1"/>
          </p:cNvSpPr>
          <p:nvPr>
            <p:ph type="title"/>
          </p:nvPr>
        </p:nvSpPr>
        <p:spPr/>
        <p:txBody>
          <a:bodyPr/>
          <a:lstStyle/>
          <a:p>
            <a:pPr algn="r"/>
            <a:r>
              <a:rPr lang="ar-SA" dirty="0">
                <a:solidFill>
                  <a:schemeClr val="bg2"/>
                </a:solidFill>
                <a:highlight>
                  <a:srgbClr val="FFFF00"/>
                </a:highlight>
              </a:rPr>
              <a:t>الموضوعية </a:t>
            </a:r>
          </a:p>
        </p:txBody>
      </p:sp>
      <p:sp>
        <p:nvSpPr>
          <p:cNvPr id="3" name="Content Placeholder 2">
            <a:extLst>
              <a:ext uri="{FF2B5EF4-FFF2-40B4-BE49-F238E27FC236}">
                <a16:creationId xmlns:a16="http://schemas.microsoft.com/office/drawing/2014/main" id="{4B956CA0-ABD1-4695-ACA5-7892132E516B}"/>
              </a:ext>
            </a:extLst>
          </p:cNvPr>
          <p:cNvSpPr>
            <a:spLocks noGrp="1"/>
          </p:cNvSpPr>
          <p:nvPr>
            <p:ph idx="1"/>
          </p:nvPr>
        </p:nvSpPr>
        <p:spPr/>
        <p:txBody>
          <a:bodyPr/>
          <a:lstStyle/>
          <a:p>
            <a:r>
              <a:rPr lang="ar-SA" dirty="0"/>
              <a:t>يجب على المحاسب المهني الالتزام بمبدأ الموضوعية، والتي تتطلب عدم تأثر حكمه المهني أو العملي بتحيز أو تضارب مصالح أو بسبب التأثير غير المعتاد من الآخرين.</a:t>
            </a:r>
          </a:p>
          <a:p>
            <a:r>
              <a:rPr lang="ar-SA" dirty="0"/>
              <a:t>يجب ألا يقوم المحاسب المهني بأي عمل مهني في ظل تأثره بظرف أو علاقة تؤثر بشكل غير عادي في حكمه المهني حيال ذلك العمل.</a:t>
            </a:r>
          </a:p>
        </p:txBody>
      </p:sp>
    </p:spTree>
    <p:extLst>
      <p:ext uri="{BB962C8B-B14F-4D97-AF65-F5344CB8AC3E}">
        <p14:creationId xmlns:p14="http://schemas.microsoft.com/office/powerpoint/2010/main" val="446345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E2EA-3C24-467D-AB3A-CC4DD0E163D6}"/>
              </a:ext>
            </a:extLst>
          </p:cNvPr>
          <p:cNvSpPr>
            <a:spLocks noGrp="1"/>
          </p:cNvSpPr>
          <p:nvPr>
            <p:ph type="title"/>
          </p:nvPr>
        </p:nvSpPr>
        <p:spPr/>
        <p:txBody>
          <a:bodyPr/>
          <a:lstStyle/>
          <a:p>
            <a:pPr algn="r"/>
            <a:r>
              <a:rPr lang="ar-SA" dirty="0">
                <a:solidFill>
                  <a:schemeClr val="bg2"/>
                </a:solidFill>
                <a:highlight>
                  <a:srgbClr val="FFFF00"/>
                </a:highlight>
              </a:rPr>
              <a:t>الكفاءة المهنية والعناية اللازمة</a:t>
            </a:r>
          </a:p>
        </p:txBody>
      </p:sp>
      <p:sp>
        <p:nvSpPr>
          <p:cNvPr id="3" name="Content Placeholder 2">
            <a:extLst>
              <a:ext uri="{FF2B5EF4-FFF2-40B4-BE49-F238E27FC236}">
                <a16:creationId xmlns:a16="http://schemas.microsoft.com/office/drawing/2014/main" id="{0079AAAC-475B-4C15-AFE9-F33FE3AE8714}"/>
              </a:ext>
            </a:extLst>
          </p:cNvPr>
          <p:cNvSpPr>
            <a:spLocks noGrp="1"/>
          </p:cNvSpPr>
          <p:nvPr>
            <p:ph idx="1"/>
          </p:nvPr>
        </p:nvSpPr>
        <p:spPr>
          <a:xfrm>
            <a:off x="1141412" y="2249487"/>
            <a:ext cx="9905999" cy="4065588"/>
          </a:xfrm>
        </p:spPr>
        <p:txBody>
          <a:bodyPr>
            <a:normAutofit fontScale="92500"/>
          </a:bodyPr>
          <a:lstStyle/>
          <a:p>
            <a:r>
              <a:rPr lang="ar-SA" dirty="0"/>
              <a:t>يجب على المحاسب المهني الالتزام بمبدأ الكفاءة المهنية والعناية اللازمة،</a:t>
            </a:r>
          </a:p>
          <a:p>
            <a:r>
              <a:rPr lang="ar-SA" dirty="0"/>
              <a:t>والتي تتطلب منه ما يلي:</a:t>
            </a:r>
          </a:p>
          <a:p>
            <a:r>
              <a:rPr lang="ar-SA" dirty="0"/>
              <a:t>(أ) </a:t>
            </a:r>
            <a:r>
              <a:rPr lang="ar-SA" dirty="0">
                <a:solidFill>
                  <a:schemeClr val="bg2"/>
                </a:solidFill>
                <a:highlight>
                  <a:srgbClr val="FFFF00"/>
                </a:highlight>
              </a:rPr>
              <a:t>اكتساب المعرفة والمهارة المهنية والحفاظ عليهما بما يحقق ويضمن حصول العميل أو المنشأة المُوَظِّفَة على خدمات مهنية مناسبة بموجب </a:t>
            </a:r>
            <a:r>
              <a:rPr lang="ar-SA" u="sng" dirty="0">
                <a:solidFill>
                  <a:schemeClr val="bg2"/>
                </a:solidFill>
                <a:highlight>
                  <a:srgbClr val="FFFF00"/>
                </a:highlight>
              </a:rPr>
              <a:t>المعايير الفنية والمهنية الراهنة والتشريعات ذات العلاقة.</a:t>
            </a:r>
          </a:p>
          <a:p>
            <a:r>
              <a:rPr lang="ar-SA" dirty="0"/>
              <a:t>(ب) </a:t>
            </a:r>
            <a:r>
              <a:rPr lang="ar-SA" dirty="0">
                <a:solidFill>
                  <a:schemeClr val="bg2"/>
                </a:solidFill>
                <a:highlight>
                  <a:srgbClr val="FFFF00"/>
                </a:highlight>
              </a:rPr>
              <a:t>التصرف بعناية وفق المعايير الفنية والمهنية ذات العلاقة</a:t>
            </a:r>
            <a:r>
              <a:rPr lang="ar-SA" dirty="0"/>
              <a:t>.</a:t>
            </a:r>
          </a:p>
          <a:p>
            <a:r>
              <a:rPr lang="ar-SA" dirty="0"/>
              <a:t>يتطلب الحفاظ على الكفاءة المهنية الوعي المستمر وفهمًا للمستجدات ذات العلاقة الفنية والمهنية والعملية. فالحفاظ على التطوير المهني المستمر يمكن المحاسب المهني من تطوير قدراته والحفاظ عليها وذلك سعيًا للعمل بكفاءة في البيئة المهنية.</a:t>
            </a:r>
          </a:p>
        </p:txBody>
      </p:sp>
    </p:spTree>
    <p:extLst>
      <p:ext uri="{BB962C8B-B14F-4D97-AF65-F5344CB8AC3E}">
        <p14:creationId xmlns:p14="http://schemas.microsoft.com/office/powerpoint/2010/main" val="2875437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4797-B2AD-44F2-BE5D-38D5B89C0714}"/>
              </a:ext>
            </a:extLst>
          </p:cNvPr>
          <p:cNvSpPr>
            <a:spLocks noGrp="1"/>
          </p:cNvSpPr>
          <p:nvPr>
            <p:ph type="title"/>
          </p:nvPr>
        </p:nvSpPr>
        <p:spPr/>
        <p:txBody>
          <a:bodyPr/>
          <a:lstStyle/>
          <a:p>
            <a:pPr algn="r"/>
            <a:r>
              <a:rPr lang="ar-SA" dirty="0">
                <a:solidFill>
                  <a:schemeClr val="bg2"/>
                </a:solidFill>
                <a:highlight>
                  <a:srgbClr val="FFFF00"/>
                </a:highlight>
              </a:rPr>
              <a:t>الكفاءة المهنية والعناية اللازمة</a:t>
            </a:r>
          </a:p>
        </p:txBody>
      </p:sp>
      <p:sp>
        <p:nvSpPr>
          <p:cNvPr id="3" name="Content Placeholder 2">
            <a:extLst>
              <a:ext uri="{FF2B5EF4-FFF2-40B4-BE49-F238E27FC236}">
                <a16:creationId xmlns:a16="http://schemas.microsoft.com/office/drawing/2014/main" id="{28FBA9FF-5CFF-4795-9323-415371DC2C6E}"/>
              </a:ext>
            </a:extLst>
          </p:cNvPr>
          <p:cNvSpPr>
            <a:spLocks noGrp="1"/>
          </p:cNvSpPr>
          <p:nvPr>
            <p:ph idx="1"/>
          </p:nvPr>
        </p:nvSpPr>
        <p:spPr/>
        <p:txBody>
          <a:bodyPr>
            <a:normAutofit/>
          </a:bodyPr>
          <a:lstStyle/>
          <a:p>
            <a:r>
              <a:rPr lang="ar-SA" dirty="0"/>
              <a:t>يجب على المحاسب المهني ضمن التزامه بالكفاءة المهنية والعناية اللازمة </a:t>
            </a:r>
            <a:r>
              <a:rPr lang="ar-SA" u="sng" dirty="0">
                <a:solidFill>
                  <a:schemeClr val="bg2"/>
                </a:solidFill>
              </a:rPr>
              <a:t>اتخاذ خطوات معقولة للتأكد من أن العاملين المهنيين تحت إشرافه يخضعون للتدريب والرقابة المناسبة</a:t>
            </a:r>
          </a:p>
          <a:p>
            <a:r>
              <a:rPr lang="ar-SA" dirty="0"/>
              <a:t>تتضمن العناية اللازمة </a:t>
            </a:r>
            <a:r>
              <a:rPr lang="ar-SA" u="sng" dirty="0">
                <a:solidFill>
                  <a:schemeClr val="bg2"/>
                </a:solidFill>
              </a:rPr>
              <a:t>مسؤولية التصرف وفق متطلبات التكليف </a:t>
            </a:r>
            <a:r>
              <a:rPr lang="ar-SA" dirty="0"/>
              <a:t>بحرص ودقة وخلال الوقت المناسب.</a:t>
            </a:r>
          </a:p>
          <a:p>
            <a:r>
              <a:rPr lang="ar-SA" dirty="0"/>
              <a:t>يجب على المحاسب المهني عندما يكون ذلك ملائما إشعار العميل أو المنشأة المُوَظِّفَة أو غيرهم من المستفيدين من خدماته المهنية أو نشاطاته المهنية بالقيود الملازمة للخدمات أو النشاطات</a:t>
            </a:r>
          </a:p>
        </p:txBody>
      </p:sp>
    </p:spTree>
    <p:extLst>
      <p:ext uri="{BB962C8B-B14F-4D97-AF65-F5344CB8AC3E}">
        <p14:creationId xmlns:p14="http://schemas.microsoft.com/office/powerpoint/2010/main" val="3720024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E9CA-7264-4EF5-BF57-EB0BD0E4C23E}"/>
              </a:ext>
            </a:extLst>
          </p:cNvPr>
          <p:cNvSpPr>
            <a:spLocks noGrp="1"/>
          </p:cNvSpPr>
          <p:nvPr>
            <p:ph type="title"/>
          </p:nvPr>
        </p:nvSpPr>
        <p:spPr/>
        <p:txBody>
          <a:bodyPr/>
          <a:lstStyle/>
          <a:p>
            <a:pPr algn="r"/>
            <a:r>
              <a:rPr lang="ar-SA" dirty="0">
                <a:solidFill>
                  <a:schemeClr val="bg2"/>
                </a:solidFill>
                <a:highlight>
                  <a:srgbClr val="FFFF00"/>
                </a:highlight>
              </a:rPr>
              <a:t>السرية</a:t>
            </a:r>
            <a:r>
              <a:rPr lang="ar-SA" dirty="0">
                <a:solidFill>
                  <a:schemeClr val="bg2"/>
                </a:solidFill>
              </a:rPr>
              <a:t> </a:t>
            </a:r>
          </a:p>
        </p:txBody>
      </p:sp>
      <p:sp>
        <p:nvSpPr>
          <p:cNvPr id="3" name="Content Placeholder 2">
            <a:extLst>
              <a:ext uri="{FF2B5EF4-FFF2-40B4-BE49-F238E27FC236}">
                <a16:creationId xmlns:a16="http://schemas.microsoft.com/office/drawing/2014/main" id="{CC5E31FF-E7E0-477F-81E0-B06D952312ED}"/>
              </a:ext>
            </a:extLst>
          </p:cNvPr>
          <p:cNvSpPr>
            <a:spLocks noGrp="1"/>
          </p:cNvSpPr>
          <p:nvPr>
            <p:ph idx="1"/>
          </p:nvPr>
        </p:nvSpPr>
        <p:spPr/>
        <p:txBody>
          <a:bodyPr/>
          <a:lstStyle/>
          <a:p>
            <a:r>
              <a:rPr lang="ar-SA" dirty="0"/>
              <a:t>فقط في حالات يمكن التحدث عن امر يخص ملف عميلك </a:t>
            </a:r>
          </a:p>
          <a:p>
            <a:r>
              <a:rPr lang="ar-SA" dirty="0"/>
              <a:t>إذا تطلب القانون وسمح بذلك عميلك </a:t>
            </a:r>
          </a:p>
          <a:p>
            <a:r>
              <a:rPr lang="ar-SA" dirty="0"/>
              <a:t> فحص الجودة الفني من جهات مهنية او بموجب متطلبات التحري من الجهات الرقابية او متطلبات الجهات التنظيمية او حماية المصالح المهنية المتعلقة بمحاسب مهني أثناء إجراءات التقاضي </a:t>
            </a:r>
          </a:p>
          <a:p>
            <a:r>
              <a:rPr lang="ar-SA" dirty="0"/>
              <a:t>الالتزام بمعايير المهنة والمعايير التقنية </a:t>
            </a:r>
          </a:p>
        </p:txBody>
      </p:sp>
    </p:spTree>
    <p:extLst>
      <p:ext uri="{BB962C8B-B14F-4D97-AF65-F5344CB8AC3E}">
        <p14:creationId xmlns:p14="http://schemas.microsoft.com/office/powerpoint/2010/main" val="1316897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4486-BE5E-4949-8E72-491DF14AE8E4}"/>
              </a:ext>
            </a:extLst>
          </p:cNvPr>
          <p:cNvSpPr>
            <a:spLocks noGrp="1"/>
          </p:cNvSpPr>
          <p:nvPr>
            <p:ph type="title"/>
          </p:nvPr>
        </p:nvSpPr>
        <p:spPr/>
        <p:txBody>
          <a:bodyPr/>
          <a:lstStyle/>
          <a:p>
            <a:pPr algn="r"/>
            <a:r>
              <a:rPr lang="ar-SA" dirty="0">
                <a:solidFill>
                  <a:schemeClr val="bg2"/>
                </a:solidFill>
                <a:highlight>
                  <a:srgbClr val="FFFF00"/>
                </a:highlight>
              </a:rPr>
              <a:t>السلوك المهني </a:t>
            </a:r>
          </a:p>
        </p:txBody>
      </p:sp>
      <p:sp>
        <p:nvSpPr>
          <p:cNvPr id="3" name="Content Placeholder 2">
            <a:extLst>
              <a:ext uri="{FF2B5EF4-FFF2-40B4-BE49-F238E27FC236}">
                <a16:creationId xmlns:a16="http://schemas.microsoft.com/office/drawing/2014/main" id="{A7CBBA28-AA49-4721-A28E-865EE42A944F}"/>
              </a:ext>
            </a:extLst>
          </p:cNvPr>
          <p:cNvSpPr>
            <a:spLocks noGrp="1"/>
          </p:cNvSpPr>
          <p:nvPr>
            <p:ph idx="1"/>
          </p:nvPr>
        </p:nvSpPr>
        <p:spPr>
          <a:xfrm>
            <a:off x="1141413" y="1849437"/>
            <a:ext cx="9905999" cy="3541714"/>
          </a:xfrm>
        </p:spPr>
        <p:txBody>
          <a:bodyPr/>
          <a:lstStyle/>
          <a:p>
            <a:r>
              <a:rPr lang="ar-SA" dirty="0"/>
              <a:t>يجب على المحاسب المهني الالتزام بمبدأ السلوك المهني، والذي يتطلب منه الالتزام بالأنظمة واللوائح ذات العلاقة وتجنب أي تصرف يعلم أو ينبغي أن يعلم المحاسب أن من شأنه المساس بالمهنة - . كما يجب ألا يرتبط المحاسب المهني بأي عمل أو وظيفة أو نشاط وهو يعلم أن من شأنه انتقاص أو تعطيل النزاهة أو الموضوعية أو السمعة الحسنة للمهنة، ويترتب عل ذلك جعله مخالفًا للمبادئ الأساسية</a:t>
            </a:r>
          </a:p>
        </p:txBody>
      </p:sp>
    </p:spTree>
    <p:extLst>
      <p:ext uri="{BB962C8B-B14F-4D97-AF65-F5344CB8AC3E}">
        <p14:creationId xmlns:p14="http://schemas.microsoft.com/office/powerpoint/2010/main" val="1480108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73D7-6C7D-4EE2-AF19-65ED80B660F6}"/>
              </a:ext>
            </a:extLst>
          </p:cNvPr>
          <p:cNvSpPr>
            <a:spLocks noGrp="1"/>
          </p:cNvSpPr>
          <p:nvPr>
            <p:ph type="title"/>
          </p:nvPr>
        </p:nvSpPr>
        <p:spPr/>
        <p:txBody>
          <a:bodyPr/>
          <a:lstStyle/>
          <a:p>
            <a:pPr algn="r"/>
            <a:r>
              <a:rPr lang="ar-SA" dirty="0">
                <a:solidFill>
                  <a:schemeClr val="bg2"/>
                </a:solidFill>
              </a:rPr>
              <a:t>السلوك المهني ( كيف من خلال المواقف تتبع القواعد)</a:t>
            </a:r>
          </a:p>
        </p:txBody>
      </p:sp>
      <p:sp>
        <p:nvSpPr>
          <p:cNvPr id="3" name="Content Placeholder 2">
            <a:extLst>
              <a:ext uri="{FF2B5EF4-FFF2-40B4-BE49-F238E27FC236}">
                <a16:creationId xmlns:a16="http://schemas.microsoft.com/office/drawing/2014/main" id="{75AB6609-2BE3-45C9-BE96-768EC29D155D}"/>
              </a:ext>
            </a:extLst>
          </p:cNvPr>
          <p:cNvSpPr>
            <a:spLocks noGrp="1"/>
          </p:cNvSpPr>
          <p:nvPr>
            <p:ph idx="1"/>
          </p:nvPr>
        </p:nvSpPr>
        <p:spPr/>
        <p:txBody>
          <a:bodyPr/>
          <a:lstStyle/>
          <a:p>
            <a:r>
              <a:rPr lang="ar-SA" dirty="0"/>
              <a:t>عند القيام بأعمال التسويق والترويج يجب ألا يقوم المحاسب المهني بأي أمر من شأنه المساس بسمعة المهنة. كما يجب عليه الالتزام بالصدق والأمانة وعدم الوقوع فيما يلي:</a:t>
            </a:r>
          </a:p>
          <a:p>
            <a:r>
              <a:rPr lang="ar-SA" dirty="0"/>
              <a:t>(أ) المبالغة في الخدمات المقدمة أو المؤهلات والخبرات؛</a:t>
            </a:r>
          </a:p>
          <a:p>
            <a:r>
              <a:rPr lang="ar-SA" dirty="0"/>
              <a:t>(ب) الإشارة باستخفاف لأعمال غيره أو المقارنة غير السوية معها.</a:t>
            </a:r>
          </a:p>
        </p:txBody>
      </p:sp>
    </p:spTree>
    <p:extLst>
      <p:ext uri="{BB962C8B-B14F-4D97-AF65-F5344CB8AC3E}">
        <p14:creationId xmlns:p14="http://schemas.microsoft.com/office/powerpoint/2010/main" val="272468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C36B-C744-49C5-B2EF-E7470AF26552}"/>
              </a:ext>
            </a:extLst>
          </p:cNvPr>
          <p:cNvSpPr>
            <a:spLocks noGrp="1"/>
          </p:cNvSpPr>
          <p:nvPr>
            <p:ph type="title"/>
          </p:nvPr>
        </p:nvSpPr>
        <p:spPr>
          <a:xfrm>
            <a:off x="1529148" y="0"/>
            <a:ext cx="9905998" cy="1478570"/>
          </a:xfrm>
        </p:spPr>
        <p:txBody>
          <a:bodyPr/>
          <a:lstStyle/>
          <a:p>
            <a:pPr algn="r"/>
            <a:r>
              <a:rPr lang="ar-SA" b="1" dirty="0">
                <a:solidFill>
                  <a:schemeClr val="bg2"/>
                </a:solidFill>
              </a:rPr>
              <a:t>ما هي مشكلة الافتراضات  وعدم التأكد ؟ </a:t>
            </a:r>
          </a:p>
        </p:txBody>
      </p:sp>
      <p:sp>
        <p:nvSpPr>
          <p:cNvPr id="3" name="Content Placeholder 2">
            <a:extLst>
              <a:ext uri="{FF2B5EF4-FFF2-40B4-BE49-F238E27FC236}">
                <a16:creationId xmlns:a16="http://schemas.microsoft.com/office/drawing/2014/main" id="{4425B04F-7A1F-499C-BCB2-2D1F2328FAF9}"/>
              </a:ext>
            </a:extLst>
          </p:cNvPr>
          <p:cNvSpPr>
            <a:spLocks noGrp="1"/>
          </p:cNvSpPr>
          <p:nvPr>
            <p:ph idx="1"/>
          </p:nvPr>
        </p:nvSpPr>
        <p:spPr>
          <a:xfrm>
            <a:off x="236514" y="1178129"/>
            <a:ext cx="11478826" cy="5148780"/>
          </a:xfrm>
          <a:pattFill prst="pct5">
            <a:fgClr>
              <a:schemeClr val="bg2"/>
            </a:fgClr>
            <a:bgClr>
              <a:schemeClr val="bg1"/>
            </a:bgClr>
          </a:pattFill>
        </p:spPr>
        <p:txBody>
          <a:bodyPr>
            <a:normAutofit fontScale="92500" lnSpcReduction="10000"/>
          </a:bodyPr>
          <a:lstStyle/>
          <a:p>
            <a:r>
              <a:rPr lang="ar-SA" dirty="0"/>
              <a:t>مثال (1) </a:t>
            </a:r>
          </a:p>
          <a:p>
            <a:r>
              <a:rPr lang="ar-SA" dirty="0"/>
              <a:t>لدينا منشاتين " اليحيى " تعمل في مجال تأجير السيارات وتستثمر 60 % في اسهم شركة "</a:t>
            </a:r>
            <a:r>
              <a:rPr lang="ar-SA" dirty="0" err="1"/>
              <a:t>المريم</a:t>
            </a:r>
            <a:r>
              <a:rPr lang="ar-SA" dirty="0"/>
              <a:t> " تعمل في مجال صناعة الفايبر ونتيجة لجائحة كورونا انخفض الطلب على تأجير السيارات بسبب الحظر وتوقف التنقلات بينما أدارت منشاة </a:t>
            </a:r>
            <a:r>
              <a:rPr lang="ar-SA" dirty="0" err="1"/>
              <a:t>المريم</a:t>
            </a:r>
            <a:r>
              <a:rPr lang="ar-SA" dirty="0"/>
              <a:t> المخاطر الخاصة بانخفاض الطلب بالتوجه الى إنشاء بوابات التعقيم في حين كان لديها خط إنتاجي خاص بإنتاج </a:t>
            </a:r>
            <a:r>
              <a:rPr lang="ar-SA" dirty="0" err="1"/>
              <a:t>العاب</a:t>
            </a:r>
            <a:r>
              <a:rPr lang="ar-SA" dirty="0"/>
              <a:t> الفايبر الخاصة ببعض أنواع المتنزهات والتي تلقى رواجا مع الألعاب المائية وتبحث الشركة التخلص من هذا الخط الإنتاجي اذا استمرت الجائحة وبما يؤدى الى تخفيض الآثار السلبية  لما يسترد من هذا الخط الى مليون ونصف جنيه (في البيع )بدلا من مليون جنيه (بالاستخدام ) وكانت قيمة الخط الإنتاجي 2 مليون جنيه وكانت القيمة الدفترية لاستثمار اليحيى في </a:t>
            </a:r>
            <a:r>
              <a:rPr lang="ar-SA" dirty="0" err="1"/>
              <a:t>المريم</a:t>
            </a:r>
            <a:r>
              <a:rPr lang="ar-SA" dirty="0"/>
              <a:t> مبلغ  4 مليون جنيه في حين بلغ نصيب اليحيى في صافى أصول </a:t>
            </a:r>
            <a:r>
              <a:rPr lang="ar-SA" dirty="0" err="1"/>
              <a:t>المريم</a:t>
            </a:r>
            <a:r>
              <a:rPr lang="ar-SA" dirty="0"/>
              <a:t> بالقوائم المجمعة قبل الاضمحلال 3 مليون جنيه وبما فيها الشهرة بقيمة 500,000 جنيه وبلغت القيمة العادلة للاستثمار بأحد الوسائل وقد بلغت القيمة </a:t>
            </a:r>
            <a:r>
              <a:rPr lang="ar-SA" dirty="0" err="1"/>
              <a:t>الاستردادية</a:t>
            </a:r>
            <a:r>
              <a:rPr lang="ar-SA" dirty="0"/>
              <a:t> لهذا الاستثمار 2.5 مليون جنيه( سعر بيع السهم ) وقد اختلفت معك الإدارة على الاضمحلال بقيمة الاستثمار بدعوى </a:t>
            </a:r>
            <a:r>
              <a:rPr lang="ar-SA" dirty="0" err="1"/>
              <a:t>ان</a:t>
            </a:r>
            <a:r>
              <a:rPr lang="ar-SA" dirty="0"/>
              <a:t> الجائحة أدت الى هبوط حجم التعامل ومعاملات غير اعتيادية لا يمكن معها اعتبار ذلك السعر ممثلا للقيمة العادلة وانها ترى الانتقال لمستوى أخر من طرق التقييم باستخدام احد أساليب التقييم بنموذج لديها(المستوى الثالث ) كما دعمت رؤيتها من خلال عرض احد المساهمين الرئيسين بشركة اليحيى الشراء بارتفاع عن هذا السعر في ظل مناقشات مجلس الإدارة إذا رغبت الإدارة بالبيع  </a:t>
            </a:r>
          </a:p>
        </p:txBody>
      </p:sp>
    </p:spTree>
    <p:extLst>
      <p:ext uri="{BB962C8B-B14F-4D97-AF65-F5344CB8AC3E}">
        <p14:creationId xmlns:p14="http://schemas.microsoft.com/office/powerpoint/2010/main" val="120775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250F-663D-4EA0-ADCE-5470E4724212}"/>
              </a:ext>
            </a:extLst>
          </p:cNvPr>
          <p:cNvSpPr>
            <a:spLocks noGrp="1"/>
          </p:cNvSpPr>
          <p:nvPr>
            <p:ph type="title"/>
          </p:nvPr>
        </p:nvSpPr>
        <p:spPr/>
        <p:txBody>
          <a:bodyPr/>
          <a:lstStyle/>
          <a:p>
            <a:pPr algn="r"/>
            <a:r>
              <a:rPr lang="ar-SA" dirty="0">
                <a:solidFill>
                  <a:schemeClr val="bg2"/>
                </a:solidFill>
              </a:rPr>
              <a:t>تابع : </a:t>
            </a:r>
            <a:r>
              <a:rPr lang="ar-SA" b="1" dirty="0">
                <a:solidFill>
                  <a:schemeClr val="bg2"/>
                </a:solidFill>
              </a:rPr>
              <a:t>المثال المجمع على جائحة </a:t>
            </a:r>
            <a:r>
              <a:rPr lang="ar-SA" b="1" dirty="0" err="1">
                <a:solidFill>
                  <a:schemeClr val="bg2"/>
                </a:solidFill>
              </a:rPr>
              <a:t>كوفيد</a:t>
            </a:r>
            <a:r>
              <a:rPr lang="ar-SA" b="1" dirty="0">
                <a:solidFill>
                  <a:schemeClr val="bg2"/>
                </a:solidFill>
              </a:rPr>
              <a:t> 19 </a:t>
            </a:r>
          </a:p>
        </p:txBody>
      </p:sp>
      <p:sp>
        <p:nvSpPr>
          <p:cNvPr id="3" name="Content Placeholder 2">
            <a:extLst>
              <a:ext uri="{FF2B5EF4-FFF2-40B4-BE49-F238E27FC236}">
                <a16:creationId xmlns:a16="http://schemas.microsoft.com/office/drawing/2014/main" id="{8B7DE555-9729-4144-AAF3-9F4483C593E9}"/>
              </a:ext>
            </a:extLst>
          </p:cNvPr>
          <p:cNvSpPr>
            <a:spLocks noGrp="1"/>
          </p:cNvSpPr>
          <p:nvPr>
            <p:ph idx="1"/>
          </p:nvPr>
        </p:nvSpPr>
        <p:spPr>
          <a:xfrm>
            <a:off x="1141412" y="2249486"/>
            <a:ext cx="9905999" cy="3800331"/>
          </a:xfrm>
          <a:pattFill prst="pct5">
            <a:fgClr>
              <a:schemeClr val="bg2"/>
            </a:fgClr>
            <a:bgClr>
              <a:schemeClr val="bg1"/>
            </a:bgClr>
          </a:pattFill>
        </p:spPr>
        <p:txBody>
          <a:bodyPr>
            <a:normAutofit fontScale="77500" lnSpcReduction="20000"/>
          </a:bodyPr>
          <a:lstStyle/>
          <a:p>
            <a:r>
              <a:rPr lang="ar-SA" dirty="0"/>
              <a:t>وقد كان بنك "</a:t>
            </a:r>
            <a:r>
              <a:rPr lang="ar-SA" dirty="0" err="1"/>
              <a:t>فوايدكم</a:t>
            </a:r>
            <a:r>
              <a:rPr lang="ar-SA" dirty="0"/>
              <a:t> " قد ابرم اتفاقية تسهيل لمنشاة اليحيى ب 5 مليون جنيه استخدم منها 4 مليون  وكان اليحيى يسدد مع تأخير يتراوح في حدود 30 يوم ومتوقع في ظل افتراضات الجائحة والتي اتسقت معها معدلات السداد بالفترة اللاحقة وفي ضوء مخاطر هذا النشاط وهامش معدل الإقراض الذي يطلبه البنك حاليا لمثل تلك الأنشطة  </a:t>
            </a:r>
            <a:r>
              <a:rPr lang="ar-SA" dirty="0" err="1"/>
              <a:t>ان</a:t>
            </a:r>
            <a:r>
              <a:rPr lang="ar-SA" dirty="0"/>
              <a:t> تزيد مخاطر الائتمان للحد الذى يجعل القرض ذو تدهور ائتماني مهم بالنسبة الى المحفظة التي ينتمى </a:t>
            </a:r>
            <a:r>
              <a:rPr lang="ar-SA" dirty="0" err="1"/>
              <a:t>اليها</a:t>
            </a:r>
            <a:r>
              <a:rPr lang="ar-SA" dirty="0"/>
              <a:t> مثل تلك القروض وجداول وافتراضات البنك</a:t>
            </a:r>
          </a:p>
          <a:p>
            <a:r>
              <a:rPr lang="ar-SA" dirty="0"/>
              <a:t>علما بان اليحيى نتيجة لتطبيق المادة 110 لديه غرامات تأخير تصل الى نصف مليون جنيه عن سنوات من 2010 وحتى 2012  ومتوقع سداد الضريبة خلال شهر فيما اذا صدر القانون  وقد </a:t>
            </a:r>
            <a:r>
              <a:rPr lang="ar-SA" dirty="0" err="1"/>
              <a:t>امكنك</a:t>
            </a:r>
            <a:r>
              <a:rPr lang="ar-SA" dirty="0"/>
              <a:t> التحقق من ذلك بالفترة اللاحقة ( ماذا اذا ظلت معاملة ضريبية غير مؤكدة في ظل باقي القوانين المحيطة )</a:t>
            </a:r>
          </a:p>
          <a:p>
            <a:r>
              <a:rPr lang="ar-SA" dirty="0"/>
              <a:t>بينما اقرض </a:t>
            </a:r>
            <a:r>
              <a:rPr lang="ar-SA" dirty="0" err="1"/>
              <a:t>فوايدكم</a:t>
            </a:r>
            <a:r>
              <a:rPr lang="ar-SA" dirty="0"/>
              <a:t> </a:t>
            </a:r>
            <a:r>
              <a:rPr lang="ar-SA" dirty="0" err="1"/>
              <a:t>المريم</a:t>
            </a:r>
            <a:r>
              <a:rPr lang="ar-SA" dirty="0"/>
              <a:t> 2 مليون جنية استخدم منها مليون جنية و قد بلغت قيمة سيارات اليحيى 5 مليون جنية (القيمة العادلة وفقا لتقييم المقيم 3,700,000 جنيه )وماكينات </a:t>
            </a:r>
            <a:r>
              <a:rPr lang="ar-SA" dirty="0" err="1"/>
              <a:t>المريم</a:t>
            </a:r>
            <a:r>
              <a:rPr lang="ar-SA" dirty="0"/>
              <a:t> 8 مليون جنيه( يخص خط الألعاب منها 2 مليون جنيه ) وقد خاطبك المدير المالى لكل منهم </a:t>
            </a:r>
            <a:r>
              <a:rPr lang="ar-SA" dirty="0" err="1"/>
              <a:t>ان</a:t>
            </a:r>
            <a:r>
              <a:rPr lang="ar-SA" dirty="0"/>
              <a:t> هناك ثلاث سيناريوهات بناء على تصريحات اكتشاف عقار او مصل لهذا الفيروس </a:t>
            </a:r>
          </a:p>
          <a:p>
            <a:endParaRPr lang="ar-SA" dirty="0"/>
          </a:p>
        </p:txBody>
      </p:sp>
    </p:spTree>
    <p:extLst>
      <p:ext uri="{BB962C8B-B14F-4D97-AF65-F5344CB8AC3E}">
        <p14:creationId xmlns:p14="http://schemas.microsoft.com/office/powerpoint/2010/main" val="52271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A4B6-1DD6-477B-B5F7-5A5CFD7523B1}"/>
              </a:ext>
            </a:extLst>
          </p:cNvPr>
          <p:cNvSpPr>
            <a:spLocks noGrp="1"/>
          </p:cNvSpPr>
          <p:nvPr>
            <p:ph type="title"/>
          </p:nvPr>
        </p:nvSpPr>
        <p:spPr>
          <a:xfrm>
            <a:off x="981615" y="-290963"/>
            <a:ext cx="9905998" cy="1478570"/>
          </a:xfrm>
        </p:spPr>
        <p:txBody>
          <a:bodyPr/>
          <a:lstStyle/>
          <a:p>
            <a:pPr algn="r"/>
            <a:r>
              <a:rPr lang="ar-SA" b="1" u="sng" dirty="0">
                <a:solidFill>
                  <a:schemeClr val="bg2"/>
                </a:solidFill>
              </a:rPr>
              <a:t>ما هي مشكلة الافتراضات  وعدم التأكد ؟ </a:t>
            </a:r>
          </a:p>
        </p:txBody>
      </p:sp>
      <p:sp>
        <p:nvSpPr>
          <p:cNvPr id="3" name="Content Placeholder 2">
            <a:extLst>
              <a:ext uri="{FF2B5EF4-FFF2-40B4-BE49-F238E27FC236}">
                <a16:creationId xmlns:a16="http://schemas.microsoft.com/office/drawing/2014/main" id="{859FF849-DF3D-456A-ACBA-BB20A117D794}"/>
              </a:ext>
            </a:extLst>
          </p:cNvPr>
          <p:cNvSpPr>
            <a:spLocks noGrp="1"/>
          </p:cNvSpPr>
          <p:nvPr>
            <p:ph idx="1"/>
          </p:nvPr>
        </p:nvSpPr>
        <p:spPr>
          <a:xfrm>
            <a:off x="1143000" y="687897"/>
            <a:ext cx="9905999" cy="6041419"/>
          </a:xfrm>
          <a:pattFill prst="pct5">
            <a:fgClr>
              <a:schemeClr val="bg2"/>
            </a:fgClr>
            <a:bgClr>
              <a:schemeClr val="bg1"/>
            </a:bgClr>
          </a:pattFill>
        </p:spPr>
        <p:txBody>
          <a:bodyPr>
            <a:normAutofit fontScale="85000" lnSpcReduction="20000"/>
          </a:bodyPr>
          <a:lstStyle/>
          <a:p>
            <a:r>
              <a:rPr lang="ar-SA" b="1" dirty="0"/>
              <a:t>تابع : مثال (1) المثال المجمع على جائحة </a:t>
            </a:r>
            <a:r>
              <a:rPr lang="ar-SA" b="1" dirty="0" err="1"/>
              <a:t>كوفيد</a:t>
            </a:r>
            <a:r>
              <a:rPr lang="ar-SA" b="1" dirty="0"/>
              <a:t> 19  </a:t>
            </a:r>
          </a:p>
          <a:p>
            <a:r>
              <a:rPr lang="ar-SA" dirty="0">
                <a:solidFill>
                  <a:schemeClr val="bg2"/>
                </a:solidFill>
                <a:highlight>
                  <a:srgbClr val="FFFF00"/>
                </a:highlight>
              </a:rPr>
              <a:t>باحتمالية 50% </a:t>
            </a:r>
            <a:r>
              <a:rPr lang="ar-SA" dirty="0"/>
              <a:t>استمرار الجائحة بتأثير </a:t>
            </a:r>
            <a:r>
              <a:rPr lang="ar-SA" dirty="0">
                <a:solidFill>
                  <a:schemeClr val="bg2"/>
                </a:solidFill>
                <a:highlight>
                  <a:srgbClr val="FFFF00"/>
                </a:highlight>
              </a:rPr>
              <a:t>متوسط الحدة متذبذب </a:t>
            </a:r>
            <a:r>
              <a:rPr lang="ar-SA" dirty="0"/>
              <a:t>نتيجة للقرب من الذروة ثم الانخفاض عدة مرات خلال العام من 30 يونيو 2020 وحتى 30 يونيو 2021  بمعدل 50% انخفاض للأنشطة المرتبطة وزيادة 50% للنشاط الخاص بالبوابات المعقمة في كل الحالات </a:t>
            </a:r>
          </a:p>
          <a:p>
            <a:r>
              <a:rPr lang="ar-SA" dirty="0">
                <a:solidFill>
                  <a:schemeClr val="bg2"/>
                </a:solidFill>
                <a:highlight>
                  <a:srgbClr val="FFFF00"/>
                </a:highlight>
              </a:rPr>
              <a:t>باحتمالية 25% الوصول للذروة الحادة للتوقف ومدتها شهرين </a:t>
            </a:r>
            <a:r>
              <a:rPr lang="ar-SA" dirty="0"/>
              <a:t>خلال الفترة من شهر 7 وحتى شهر 8 بانخفاض للمبيعات 50% </a:t>
            </a:r>
            <a:r>
              <a:rPr lang="ar-SA" dirty="0">
                <a:solidFill>
                  <a:schemeClr val="bg2"/>
                </a:solidFill>
                <a:highlight>
                  <a:srgbClr val="FFFF00"/>
                </a:highlight>
              </a:rPr>
              <a:t>وارتفاع 5% شهريا حتى عودتها للمعدل الطبيعي في 30 يونيو 2021 </a:t>
            </a:r>
          </a:p>
          <a:p>
            <a:r>
              <a:rPr lang="ar-SA" dirty="0">
                <a:solidFill>
                  <a:schemeClr val="bg2"/>
                </a:solidFill>
                <a:highlight>
                  <a:srgbClr val="FFFF00"/>
                </a:highlight>
              </a:rPr>
              <a:t>باحتمالية 25% استمرار الذروة في الارتفاع ولمدة 6 </a:t>
            </a:r>
            <a:r>
              <a:rPr lang="ar-SA" dirty="0"/>
              <a:t>اشهر المتبقية بالربع الثالث والرابع</a:t>
            </a:r>
            <a:r>
              <a:rPr lang="ar-SA" dirty="0">
                <a:solidFill>
                  <a:schemeClr val="bg2"/>
                </a:solidFill>
                <a:highlight>
                  <a:srgbClr val="FFFF00"/>
                </a:highlight>
              </a:rPr>
              <a:t>(انخفاض مبيعات 50% ) </a:t>
            </a:r>
            <a:r>
              <a:rPr lang="ar-SA" dirty="0"/>
              <a:t>ثم </a:t>
            </a:r>
            <a:r>
              <a:rPr lang="ar-SA" dirty="0">
                <a:solidFill>
                  <a:schemeClr val="bg2"/>
                </a:solidFill>
                <a:highlight>
                  <a:srgbClr val="FFFF00"/>
                </a:highlight>
              </a:rPr>
              <a:t>6 شهور انخفاض الذروة باثر 25% </a:t>
            </a:r>
            <a:r>
              <a:rPr lang="ar-SA" dirty="0"/>
              <a:t>حتى 30 يونيو 2012 </a:t>
            </a:r>
          </a:p>
          <a:p>
            <a:r>
              <a:rPr lang="ar-SA" dirty="0">
                <a:solidFill>
                  <a:schemeClr val="bg2"/>
                </a:solidFill>
                <a:highlight>
                  <a:srgbClr val="FFFF00"/>
                </a:highlight>
              </a:rPr>
              <a:t>متوسط التدفقات النقدية المتولدة من المبيعات الشهرية قبل الجائحة 400 الف جنية</a:t>
            </a:r>
            <a:r>
              <a:rPr lang="ar-SA" dirty="0">
                <a:highlight>
                  <a:srgbClr val="FFFF00"/>
                </a:highlight>
              </a:rPr>
              <a:t> </a:t>
            </a:r>
            <a:r>
              <a:rPr lang="ar-SA" dirty="0"/>
              <a:t>ومبيعات البوابات المتوقعة </a:t>
            </a:r>
            <a:r>
              <a:rPr lang="ar-SA" dirty="0" err="1"/>
              <a:t>بالمريم</a:t>
            </a:r>
            <a:r>
              <a:rPr lang="ar-SA" dirty="0"/>
              <a:t>  باخر شهر كانت 500,000 جنية </a:t>
            </a:r>
          </a:p>
          <a:p>
            <a:r>
              <a:rPr lang="ar-SA" dirty="0">
                <a:solidFill>
                  <a:srgbClr val="FFFF00"/>
                </a:solidFill>
              </a:rPr>
              <a:t>نتيجة انخفاض المبيعات امكن للمدير المالي التحكم في بعض المصروفات التشغيلية(المواد الخام والعمالة )  المتعلقة بالاصول(عدا الإهلاك ) ولكن في حدود تخفيض 50% من التغير بالتدفقات النقدية  التي تغيرت بسبب انخفاض المبيعات</a:t>
            </a:r>
            <a:r>
              <a:rPr lang="ar-SA" dirty="0"/>
              <a:t> وكان المتوسط الشهري للتدفقات النقدية المستخدمة  قبل الجائحة  250,000  متمثلة في التدفقات النقدية المنصرفة للعمالة المباشرة والخامات والمصروفات الصناعية الأخرى المرتبطة بالتدفقات الداخلة الناشئة عن الأصل</a:t>
            </a:r>
          </a:p>
          <a:p>
            <a:r>
              <a:rPr lang="ar-SA" dirty="0">
                <a:solidFill>
                  <a:schemeClr val="bg2"/>
                </a:solidFill>
                <a:highlight>
                  <a:srgbClr val="FFFF00"/>
                </a:highlight>
              </a:rPr>
              <a:t>بعد يونيو 2021 تعود التدفقات النقدية عن المبيعات المرتبطة بالأصل الى النمو بمعدل 10% وزيادة التدفقات الخارجة في ضوء ارتفاع المصروفات التشغيلية مقابل تلك الزيادة بنسبه 50% من تغير المبيعات سنويا </a:t>
            </a:r>
          </a:p>
          <a:p>
            <a:endParaRPr lang="ar-SA" dirty="0"/>
          </a:p>
        </p:txBody>
      </p:sp>
    </p:spTree>
    <p:extLst>
      <p:ext uri="{BB962C8B-B14F-4D97-AF65-F5344CB8AC3E}">
        <p14:creationId xmlns:p14="http://schemas.microsoft.com/office/powerpoint/2010/main" val="1374797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2770</TotalTime>
  <Words>10316</Words>
  <Application>Microsoft Office PowerPoint</Application>
  <PresentationFormat>Widescreen</PresentationFormat>
  <Paragraphs>360</Paragraphs>
  <Slides>65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Tw Cen MT</vt:lpstr>
      <vt:lpstr>Circuit</vt:lpstr>
      <vt:lpstr>PowerPoint Presentation</vt:lpstr>
      <vt:lpstr>ما هي المعايير المصرية او الدولية التي متوقع أن تتأثر بآثار تلك الجائحة ؟</vt:lpstr>
      <vt:lpstr>هل يجب تعديل المعايير بسبب هذه الجائحة ؟ </vt:lpstr>
      <vt:lpstr>هل يجب تعديل المعايير بسبب هذه الجائحة ؟ </vt:lpstr>
      <vt:lpstr>PowerPoint Presentation</vt:lpstr>
      <vt:lpstr>لا تعديل على المعايير حتى الآن لكن هناك تأكيد على جوانب مهمة </vt:lpstr>
      <vt:lpstr>ما هي مشكلة الافتراضات  وعدم التأكد ؟ </vt:lpstr>
      <vt:lpstr>تابع : المثال المجمع على جائحة كوفيد 19 </vt:lpstr>
      <vt:lpstr>ما هي مشكلة الافتراضات  وعدم التأكد ؟ </vt:lpstr>
      <vt:lpstr> ما هي مشكلة الافتراضات  وعدم التأكد ؟ </vt:lpstr>
      <vt:lpstr>معيار المحاسبة المصري 1 او الدولي 1 " عرض القوائم المالية " </vt:lpstr>
      <vt:lpstr>معيار المحاسبة المصري 1 او الدولي 1 " عرض القوائم المالية"</vt:lpstr>
      <vt:lpstr>معيار المحاسبة المصري 1 او الدولي 1 " عرض القوائم المالية"</vt:lpstr>
      <vt:lpstr>معيار المحاسبة المصري 1 او الدولي 1 " عرض القوائم المالية"</vt:lpstr>
      <vt:lpstr>قياس الاضمحلال في قيمة الأصول </vt:lpstr>
      <vt:lpstr>قياس الاضمحلال في قيمة الأصول </vt:lpstr>
      <vt:lpstr>قياس الاضمحلال في قيمة الأصول </vt:lpstr>
      <vt:lpstr>كيفية احتساب القيمة الاستردادية لغرض قياس الاضمحلال </vt:lpstr>
      <vt:lpstr>مثال على القيمة الاستردادية </vt:lpstr>
      <vt:lpstr>كيف يتم قياس الاضمحلال للشهرة بالقوائم المالية المجمعة (الموحدة)؟</vt:lpstr>
      <vt:lpstr>الأحداث التي تلى تاريخ القوائم المالية </vt:lpstr>
      <vt:lpstr>المخزون (معيار المحاسبة الدولي 2 )</vt:lpstr>
      <vt:lpstr>تابع : المخزون </vt:lpstr>
      <vt:lpstr>المخزون </vt:lpstr>
      <vt:lpstr>تابع: المخزون وانخفاض القيمة القابلة للتحقق بسبب ظروف السوق المترتبة على الجائحة </vt:lpstr>
      <vt:lpstr>تابع معيار المخزون والانخفاض في صافى القيمة القابلة للتحقق المتوقع لمخزون بعض الأنشطة </vt:lpstr>
      <vt:lpstr>المخزون : مناقشة الحالة المعروضة في ظل تغيرات القيمة العادلة وفقا لىثار الجائحة </vt:lpstr>
      <vt:lpstr>مخصص الخسائر الائتمانية المتوقعة </vt:lpstr>
      <vt:lpstr>هل يمكن تم يصنف رصيد العميل من 12 شهر الى خسائر على مدار العمر </vt:lpstr>
      <vt:lpstr>معيار المحاسبة المصري 47 </vt:lpstr>
      <vt:lpstr>مخصص الخسائر الائتمانية المتوقعة(معيار 49) </vt:lpstr>
      <vt:lpstr>مخصص الخسائر الائتمانية المتوقعة(معيار 49) </vt:lpstr>
      <vt:lpstr>مخصص الخسائر الائتمانية المتوقعة(معيار 49) </vt:lpstr>
      <vt:lpstr>مخصص الخسائر الائتمانية المتوقعة(معيار 49) </vt:lpstr>
      <vt:lpstr>مخصص الخسائر الائتمانية المتوقعة(معيار 49) </vt:lpstr>
      <vt:lpstr>المخصصات </vt:lpstr>
      <vt:lpstr>تابع : المخصصات</vt:lpstr>
      <vt:lpstr>تأثيرات على مدى ملاءمة فرضية الاستمرارية:</vt:lpstr>
      <vt:lpstr>تأثيرات على مدى ملاءمة فرضية الاستمرارية(دور الإدارة ):</vt:lpstr>
      <vt:lpstr>تأثيرات على مدى ملاءمة فرضية الاستمرارية(دور الإدارة ):</vt:lpstr>
      <vt:lpstr>تأثيرات مدى ملاءمة فرض الاستمرارية (دور الإدارة):</vt:lpstr>
      <vt:lpstr>الاستمرارية :مسئولية المراجع عن الاستمرارية(معيار مراجعة 570 )</vt:lpstr>
      <vt:lpstr>الاستمرارية : إجراءات المراجع بالتفصيل الموجهة تجاه تقييم الإدارة :</vt:lpstr>
      <vt:lpstr>الاستمرارية : إجراءات المراجع بالتفصيل الموجهة تجاه تقييم الإدارة :</vt:lpstr>
      <vt:lpstr>الاستمرارية :مسئولية المراجع عن الاستمرارية بالتقرير(حالة لفت الانتباه)</vt:lpstr>
      <vt:lpstr>عدة معايير محاسبة تأثرت تأثيرات بعينها:</vt:lpstr>
      <vt:lpstr>قياس القيمة العادلة </vt:lpstr>
      <vt:lpstr>معيار المحاسبة المصري 45 /المعيار الدولي للتقرير المالي 13 "قياس القيمة العادلة " </vt:lpstr>
      <vt:lpstr>تابع :- معيار المحاسبة المصري 45 /المعيار الدولي للتقرير المالي 13 "قياس القيمة العادلة " </vt:lpstr>
      <vt:lpstr>حل المثال : المخزون وانخفاض قيمته الى صافى القيمة القابلة للتحقق </vt:lpstr>
      <vt:lpstr>كيف يمكن ان تؤثر الجائحة على المبيعات ؟</vt:lpstr>
      <vt:lpstr>\معيار تقرير دولي 16 " عقود الإيجار "</vt:lpstr>
      <vt:lpstr>إعادة القياس او إعادة تقييم التزام عقد الإيجار </vt:lpstr>
      <vt:lpstr>صعوبة الأحكام على آثار تخفيضات المؤجرين للمستأجرين بعقود الإيجار (معيار مصري 49 ) قبل تعديل مايو بالدولي . </vt:lpstr>
      <vt:lpstr>اهم نقاط الوثيقة التي أصدرها المجلس ( لم تاتى بجديد التي أصدرها المجلس وازداد الموضوع تعقيدا )؟</vt:lpstr>
      <vt:lpstr>تعديل معيار تقرير دولي 16 (مايو 2020 ) لاستيعاب اثار تخفيضات المؤجرين للمستأجرين بسبب جائحة كوفيد 19 </vt:lpstr>
      <vt:lpstr>اطار الاخلاقيات المهنية:</vt:lpstr>
      <vt:lpstr>كيفية التعامل مع قواعد ومبادئ أخلاقيات المهنة </vt:lpstr>
      <vt:lpstr>النزاهة </vt:lpstr>
      <vt:lpstr>الموضوعية </vt:lpstr>
      <vt:lpstr>الكفاءة المهنية والعناية اللازمة</vt:lpstr>
      <vt:lpstr>الكفاءة المهنية والعناية اللازمة</vt:lpstr>
      <vt:lpstr>السرية </vt:lpstr>
      <vt:lpstr>السلوك المهني </vt:lpstr>
      <vt:lpstr>السلوك المهني ( كيف من خلال المواقف تتبع القواعد)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shady fouad mehelba</dc:creator>
  <cp:lastModifiedBy>shady fouad mehelba</cp:lastModifiedBy>
  <cp:revision>147</cp:revision>
  <dcterms:created xsi:type="dcterms:W3CDTF">2020-06-04T20:00:46Z</dcterms:created>
  <dcterms:modified xsi:type="dcterms:W3CDTF">2020-07-22T20:52:09Z</dcterms:modified>
</cp:coreProperties>
</file>